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9"/>
  </p:notesMasterIdLst>
  <p:sldIdLst>
    <p:sldId id="256" r:id="rId2"/>
    <p:sldId id="267" r:id="rId3"/>
    <p:sldId id="257" r:id="rId4"/>
    <p:sldId id="268" r:id="rId5"/>
    <p:sldId id="261" r:id="rId6"/>
    <p:sldId id="265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9" r:id="rId16"/>
    <p:sldId id="277" r:id="rId17"/>
    <p:sldId id="278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66C32-4CCF-4642-B402-C54B476016CD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D8DE1-22C9-4636-9E55-BC14124507C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D8DE1-22C9-4636-9E55-BC14124507C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A074C-0F1E-479B-9D2E-18C7FF1ABD60}" type="datetimeFigureOut">
              <a:rPr lang="zh-CN" altLang="en-US" smtClean="0"/>
              <a:pPr/>
              <a:t>2021/7/7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1F6D4-A863-4C06-AD64-3BADB1BBA75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9144000" cy="5143499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2800" dirty="0" smtClean="0">
                <a:latin typeface="+mn-lt"/>
                <a:ea typeface="+mn-ea"/>
              </a:rPr>
              <a:t>关于非</a:t>
            </a:r>
            <a:r>
              <a:rPr lang="zh-CN" altLang="en-US" sz="2800" dirty="0" smtClean="0">
                <a:latin typeface="+mn-lt"/>
                <a:ea typeface="Batang" pitchFamily="18" charset="-127"/>
              </a:rPr>
              <a:t>精密</a:t>
            </a:r>
            <a:r>
              <a:rPr lang="zh-CN" altLang="en-US" sz="2800" dirty="0" smtClean="0">
                <a:latin typeface="+mn-lt"/>
                <a:ea typeface="+mn-ea"/>
              </a:rPr>
              <a:t>进近中</a:t>
            </a:r>
            <a:r>
              <a:rPr lang="en-US" altLang="zh-CN" sz="2800" dirty="0" smtClean="0">
                <a:latin typeface="+mn-lt"/>
                <a:ea typeface="Cambria Math" pitchFamily="18" charset="0"/>
              </a:rPr>
              <a:t>GLIDE SLOPE</a:t>
            </a:r>
            <a:r>
              <a:rPr lang="zh-CN" altLang="en-US" sz="2800" dirty="0" smtClean="0">
                <a:latin typeface="+mn-lt"/>
                <a:ea typeface="+mn-ea"/>
              </a:rPr>
              <a:t>语音告警的探究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 descr="IMG_0023.PN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488950"/>
            <a:ext cx="8229600" cy="395605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484188"/>
            <a:ext cx="9144000" cy="424815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     </a:t>
            </a:r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   </a:t>
            </a:r>
            <a:r>
              <a:rPr lang="zh-CN" altLang="en-US" sz="1800" dirty="0" smtClean="0"/>
              <a:t>可见，在较高气温运行时，尤其是夏季更为明显，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计算的下滑轨迹容易偏高，容易造成下滑轨迹偏差大，易触发</a:t>
            </a:r>
            <a:r>
              <a:rPr lang="en-US" altLang="zh-CN" sz="1800" dirty="0" smtClean="0"/>
              <a:t>G/S</a:t>
            </a:r>
            <a:r>
              <a:rPr lang="zh-CN" altLang="en-US" sz="1800" dirty="0" smtClean="0"/>
              <a:t>警告。</a:t>
            </a:r>
            <a:endParaRPr lang="en-US" altLang="zh-CN" sz="1800" dirty="0" smtClean="0"/>
          </a:p>
          <a:p>
            <a:pPr>
              <a:buNone/>
            </a:pPr>
            <a:r>
              <a:rPr lang="zh-CN" altLang="en-US" sz="1800" dirty="0" smtClean="0"/>
              <a:t>      同时波音也建议在建立合适的目视参考时，可以：</a:t>
            </a:r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1</a:t>
            </a:r>
            <a:r>
              <a:rPr lang="zh-CN" altLang="en-US" sz="1800" dirty="0" smtClean="0"/>
              <a:t>，切断警告，参考</a:t>
            </a:r>
            <a:r>
              <a:rPr lang="en-US" altLang="zh-CN" sz="1800" dirty="0" smtClean="0"/>
              <a:t>VGSI</a:t>
            </a:r>
            <a:r>
              <a:rPr lang="zh-CN" altLang="en-US" sz="1800" dirty="0" smtClean="0"/>
              <a:t>轨迹进近；</a:t>
            </a:r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2</a:t>
            </a:r>
            <a:r>
              <a:rPr lang="zh-CN" altLang="en-US" sz="1800" dirty="0" smtClean="0"/>
              <a:t>，参考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计算的轨迹并转换至目视进近并在接地区接地；</a:t>
            </a:r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3</a:t>
            </a:r>
            <a:r>
              <a:rPr lang="zh-CN" altLang="en-US" sz="1800" dirty="0" smtClean="0"/>
              <a:t>，终止进近。</a:t>
            </a:r>
            <a:endParaRPr lang="zh-CN" altLang="en-US" sz="1800" dirty="0"/>
          </a:p>
        </p:txBody>
      </p:sp>
      <p:cxnSp>
        <p:nvCxnSpPr>
          <p:cNvPr id="5" name="直接连接符 4"/>
          <p:cNvCxnSpPr/>
          <p:nvPr/>
        </p:nvCxnSpPr>
        <p:spPr>
          <a:xfrm>
            <a:off x="0" y="339502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0" y="480399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81596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 smtClean="0"/>
              <a:t>             SOP </a:t>
            </a:r>
            <a:r>
              <a:rPr lang="zh-CN" altLang="en-US" sz="2800" dirty="0" smtClean="0"/>
              <a:t>手册</a:t>
            </a:r>
            <a:r>
              <a:rPr lang="zh-CN" altLang="en-US" sz="2800" dirty="0" smtClean="0"/>
              <a:t>要求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888432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1800" dirty="0" smtClean="0"/>
              <a:t>       使用</a:t>
            </a:r>
            <a:r>
              <a:rPr lang="en-US" altLang="zh-CN" sz="1800" dirty="0" smtClean="0"/>
              <a:t>IAN</a:t>
            </a:r>
            <a:r>
              <a:rPr lang="zh-CN" altLang="en-US" sz="1800" dirty="0" smtClean="0"/>
              <a:t>仪表进近</a:t>
            </a:r>
            <a:r>
              <a:rPr lang="zh-CN" altLang="en-US" sz="1800" dirty="0" smtClean="0"/>
              <a:t>实施</a:t>
            </a:r>
            <a:endParaRPr lang="en-US" altLang="zh-CN" sz="1800" dirty="0" smtClean="0"/>
          </a:p>
          <a:p>
            <a:pPr>
              <a:buNone/>
            </a:pPr>
            <a:r>
              <a:rPr lang="zh-CN" altLang="en-US" sz="1800" dirty="0" smtClean="0"/>
              <a:t>       在</a:t>
            </a:r>
            <a:r>
              <a:rPr lang="zh-CN" altLang="en-US" sz="1800" dirty="0" smtClean="0"/>
              <a:t>低高度出现</a:t>
            </a:r>
            <a:r>
              <a:rPr lang="en-US" altLang="zh-CN" sz="1800" dirty="0" smtClean="0"/>
              <a:t>GLIDE SLOPE</a:t>
            </a:r>
            <a:r>
              <a:rPr lang="zh-CN" altLang="en-US" sz="1800" dirty="0" smtClean="0"/>
              <a:t>警告时，</a:t>
            </a:r>
            <a:r>
              <a:rPr lang="zh-CN" altLang="en-US" sz="1800" dirty="0" smtClean="0">
                <a:solidFill>
                  <a:srgbClr val="FF0000"/>
                </a:solidFill>
              </a:rPr>
              <a:t>如果确认飞机处于安全轨迹且已建立目视参考，可视为干扰性信息并继续进</a:t>
            </a:r>
            <a:r>
              <a:rPr lang="zh-CN" altLang="en-US" sz="1800" dirty="0" smtClean="0">
                <a:solidFill>
                  <a:srgbClr val="FF0000"/>
                </a:solidFill>
              </a:rPr>
              <a:t>近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</a:t>
            </a:r>
            <a:r>
              <a:rPr lang="en-US" altLang="zh-CN" sz="1800" dirty="0" smtClean="0"/>
              <a:t>      IAN</a:t>
            </a:r>
            <a:r>
              <a:rPr lang="zh-CN" altLang="en-US" sz="1800" dirty="0" smtClean="0"/>
              <a:t>仪表进近过程中，</a:t>
            </a:r>
            <a:r>
              <a:rPr lang="en-US" altLang="zh-CN" sz="1800" dirty="0" smtClean="0"/>
              <a:t>GPWS</a:t>
            </a:r>
            <a:r>
              <a:rPr lang="zh-CN" altLang="en-US" sz="1800" dirty="0" smtClean="0"/>
              <a:t>提供下滑道警报，进近前检查</a:t>
            </a:r>
            <a:r>
              <a:rPr lang="en-US" altLang="zh-CN" sz="1800" dirty="0" smtClean="0"/>
              <a:t>ANP</a:t>
            </a:r>
            <a:r>
              <a:rPr lang="zh-CN" altLang="en-US" sz="1800" dirty="0" smtClean="0"/>
              <a:t>值小于程序默认的</a:t>
            </a:r>
            <a:r>
              <a:rPr lang="en-US" altLang="zh-CN" sz="1800" dirty="0" smtClean="0"/>
              <a:t>RNP</a:t>
            </a:r>
            <a:r>
              <a:rPr lang="zh-CN" altLang="en-US" sz="1800" dirty="0" smtClean="0"/>
              <a:t>值，</a:t>
            </a:r>
            <a:r>
              <a:rPr lang="zh-CN" altLang="en-US" sz="1800" dirty="0" smtClean="0">
                <a:solidFill>
                  <a:srgbClr val="FF0000"/>
                </a:solidFill>
              </a:rPr>
              <a:t>如出现以下情况，必须复飞</a:t>
            </a:r>
            <a:r>
              <a:rPr lang="zh-CN" altLang="en-US" sz="1800" dirty="0" smtClean="0"/>
              <a:t>：</a:t>
            </a:r>
            <a:endParaRPr lang="en-US" altLang="zh-CN" sz="1800" dirty="0" smtClean="0"/>
          </a:p>
          <a:p>
            <a:pPr>
              <a:buNone/>
            </a:pPr>
            <a:r>
              <a:rPr lang="zh-CN" altLang="en-US" sz="1800" dirty="0" smtClean="0">
                <a:solidFill>
                  <a:srgbClr val="FF0000"/>
                </a:solidFill>
              </a:rPr>
              <a:t>（</a:t>
            </a:r>
            <a:r>
              <a:rPr lang="en-US" altLang="zh-CN" sz="1800" dirty="0" smtClean="0">
                <a:solidFill>
                  <a:srgbClr val="FF0000"/>
                </a:solidFill>
              </a:rPr>
              <a:t>1</a:t>
            </a:r>
            <a:r>
              <a:rPr lang="zh-CN" altLang="en-US" sz="1800" dirty="0" smtClean="0">
                <a:solidFill>
                  <a:srgbClr val="FF0000"/>
                </a:solidFill>
              </a:rPr>
              <a:t>）未建立足够的目视参考时，出现</a:t>
            </a:r>
            <a:r>
              <a:rPr lang="en-US" altLang="zh-CN" sz="1800" dirty="0" smtClean="0">
                <a:solidFill>
                  <a:srgbClr val="FF0000"/>
                </a:solidFill>
              </a:rPr>
              <a:t>UNABLE REQD NAV PERF-RNP</a:t>
            </a:r>
            <a:r>
              <a:rPr lang="zh-CN" altLang="en-US" sz="1800" dirty="0" smtClean="0">
                <a:solidFill>
                  <a:srgbClr val="FF0000"/>
                </a:solidFill>
              </a:rPr>
              <a:t>信息</a:t>
            </a:r>
            <a:r>
              <a:rPr lang="zh-CN" altLang="en-US" sz="1800" dirty="0" smtClean="0">
                <a:solidFill>
                  <a:srgbClr val="FF0000"/>
                </a:solidFill>
              </a:rPr>
              <a:t>。</a:t>
            </a:r>
            <a:endParaRPr lang="en-US" altLang="zh-CN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en-US" sz="1800" dirty="0" smtClean="0">
                <a:solidFill>
                  <a:srgbClr val="FF0000"/>
                </a:solidFill>
              </a:rPr>
              <a:t>（</a:t>
            </a:r>
            <a:r>
              <a:rPr lang="en-US" altLang="zh-CN" sz="1800" dirty="0" smtClean="0">
                <a:solidFill>
                  <a:srgbClr val="FF0000"/>
                </a:solidFill>
              </a:rPr>
              <a:t>2</a:t>
            </a:r>
            <a:r>
              <a:rPr lang="zh-CN" altLang="en-US" sz="1800" dirty="0" smtClean="0">
                <a:solidFill>
                  <a:srgbClr val="FF0000"/>
                </a:solidFill>
              </a:rPr>
              <a:t>）</a:t>
            </a:r>
            <a:r>
              <a:rPr lang="en-US" altLang="zh-CN" sz="1800" dirty="0" smtClean="0">
                <a:solidFill>
                  <a:srgbClr val="FF0000"/>
                </a:solidFill>
              </a:rPr>
              <a:t>1000</a:t>
            </a:r>
            <a:r>
              <a:rPr lang="zh-CN" altLang="en-US" sz="1800" dirty="0" smtClean="0">
                <a:solidFill>
                  <a:srgbClr val="FF0000"/>
                </a:solidFill>
              </a:rPr>
              <a:t>英尺（</a:t>
            </a:r>
            <a:r>
              <a:rPr lang="en-US" altLang="zh-CN" sz="1800" dirty="0" smtClean="0">
                <a:solidFill>
                  <a:srgbClr val="FF0000"/>
                </a:solidFill>
              </a:rPr>
              <a:t>AFE</a:t>
            </a:r>
            <a:r>
              <a:rPr lang="zh-CN" altLang="en-US" sz="1800" dirty="0" smtClean="0">
                <a:solidFill>
                  <a:srgbClr val="FF0000"/>
                </a:solidFill>
              </a:rPr>
              <a:t>）以上，</a:t>
            </a:r>
            <a:r>
              <a:rPr lang="en-US" altLang="zh-CN" sz="1800" dirty="0" smtClean="0">
                <a:solidFill>
                  <a:srgbClr val="FF0000"/>
                </a:solidFill>
              </a:rPr>
              <a:t>G/P</a:t>
            </a:r>
            <a:r>
              <a:rPr lang="zh-CN" altLang="en-US" sz="1800" dirty="0" smtClean="0">
                <a:solidFill>
                  <a:srgbClr val="FF0000"/>
                </a:solidFill>
              </a:rPr>
              <a:t>或</a:t>
            </a:r>
            <a:r>
              <a:rPr lang="en-US" altLang="zh-CN" sz="1800" dirty="0" smtClean="0">
                <a:solidFill>
                  <a:srgbClr val="FF0000"/>
                </a:solidFill>
              </a:rPr>
              <a:t>FAC</a:t>
            </a:r>
            <a:r>
              <a:rPr lang="zh-CN" altLang="en-US" sz="1800" dirty="0" smtClean="0">
                <a:solidFill>
                  <a:srgbClr val="FF0000"/>
                </a:solidFill>
              </a:rPr>
              <a:t>出现全刻度偏离；</a:t>
            </a:r>
            <a:r>
              <a:rPr lang="en-US" altLang="zh-CN" sz="1800" dirty="0" smtClean="0">
                <a:solidFill>
                  <a:srgbClr val="FF0000"/>
                </a:solidFill>
              </a:rPr>
              <a:t>1000</a:t>
            </a:r>
            <a:r>
              <a:rPr lang="zh-CN" altLang="en-US" sz="1800" dirty="0" smtClean="0">
                <a:solidFill>
                  <a:srgbClr val="FF0000"/>
                </a:solidFill>
              </a:rPr>
              <a:t>英尺（</a:t>
            </a:r>
            <a:r>
              <a:rPr lang="en-US" altLang="zh-CN" sz="1800" dirty="0" smtClean="0">
                <a:solidFill>
                  <a:srgbClr val="FF0000"/>
                </a:solidFill>
              </a:rPr>
              <a:t>AFE</a:t>
            </a:r>
            <a:r>
              <a:rPr lang="zh-CN" altLang="en-US" sz="1800" dirty="0" smtClean="0">
                <a:solidFill>
                  <a:srgbClr val="FF0000"/>
                </a:solidFill>
              </a:rPr>
              <a:t>）以下，</a:t>
            </a:r>
            <a:r>
              <a:rPr lang="en-US" altLang="zh-CN" sz="1800" dirty="0" smtClean="0">
                <a:solidFill>
                  <a:srgbClr val="FF0000"/>
                </a:solidFill>
              </a:rPr>
              <a:t>G/P</a:t>
            </a:r>
            <a:r>
              <a:rPr lang="zh-CN" altLang="en-US" sz="1800" dirty="0" smtClean="0">
                <a:solidFill>
                  <a:srgbClr val="FF0000"/>
                </a:solidFill>
              </a:rPr>
              <a:t>或</a:t>
            </a:r>
            <a:r>
              <a:rPr lang="en-US" altLang="zh-CN" sz="1800" dirty="0" smtClean="0">
                <a:solidFill>
                  <a:srgbClr val="FF0000"/>
                </a:solidFill>
              </a:rPr>
              <a:t>FAC</a:t>
            </a:r>
            <a:r>
              <a:rPr lang="zh-CN" altLang="en-US" sz="1800" dirty="0" smtClean="0">
                <a:solidFill>
                  <a:srgbClr val="FF0000"/>
                </a:solidFill>
              </a:rPr>
              <a:t>偏差超过一个点</a:t>
            </a:r>
            <a:r>
              <a:rPr lang="zh-CN" altLang="en-US" sz="1800" dirty="0" smtClean="0">
                <a:solidFill>
                  <a:srgbClr val="FF0000"/>
                </a:solidFill>
              </a:rPr>
              <a:t>。</a:t>
            </a:r>
            <a:endParaRPr lang="en-US" altLang="zh-CN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内容占位符 5" descr="src=http___tvax4.sinaimg.cn_crop.0.0.661.661.1024_a18d4dc7ly8fucmqu6cf0j20id0id76w.jpg&amp;refer=http___tvax4.sinai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7494"/>
            <a:ext cx="1043608" cy="665609"/>
          </a:xfrm>
          <a:prstGeom prst="rect">
            <a:avLst/>
          </a:prstGeom>
        </p:spPr>
      </p:pic>
      <p:sp>
        <p:nvSpPr>
          <p:cNvPr id="5" name="右箭头 4"/>
          <p:cNvSpPr/>
          <p:nvPr/>
        </p:nvSpPr>
        <p:spPr>
          <a:xfrm>
            <a:off x="683568" y="987574"/>
            <a:ext cx="1440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565572"/>
          </a:xfrm>
        </p:spPr>
        <p:txBody>
          <a:bodyPr>
            <a:noAutofit/>
          </a:bodyPr>
          <a:lstStyle/>
          <a:p>
            <a:pPr algn="l"/>
            <a:r>
              <a:rPr lang="zh-CN" altLang="en-US" sz="2000" dirty="0" smtClean="0"/>
              <a:t>  垂直</a:t>
            </a:r>
            <a:r>
              <a:rPr lang="zh-CN" altLang="en-US" sz="2000" dirty="0" smtClean="0"/>
              <a:t>导航</a:t>
            </a:r>
            <a:r>
              <a:rPr lang="en-US" altLang="zh-CN" sz="2000" dirty="0" smtClean="0"/>
              <a:t>VNAV</a:t>
            </a:r>
            <a:r>
              <a:rPr lang="zh-CN" altLang="en-US" sz="2000" dirty="0" smtClean="0"/>
              <a:t>的非精密进</a:t>
            </a:r>
            <a:r>
              <a:rPr lang="zh-CN" altLang="en-US" sz="2000" dirty="0" smtClean="0"/>
              <a:t>近实施</a:t>
            </a:r>
            <a:endParaRPr lang="zh-CN" altLang="en-US" sz="2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751065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800" dirty="0" smtClean="0"/>
              <a:t>   1.</a:t>
            </a:r>
            <a:r>
              <a:rPr lang="zh-CN" altLang="en-US" sz="1800" dirty="0" smtClean="0"/>
              <a:t>如使用</a:t>
            </a:r>
            <a:r>
              <a:rPr lang="zh-CN" altLang="en-US" sz="1800" dirty="0" smtClean="0"/>
              <a:t>雷达引导，</a:t>
            </a:r>
            <a:r>
              <a:rPr lang="en-US" altLang="zh-CN" sz="1800" dirty="0" smtClean="0"/>
              <a:t>PF</a:t>
            </a:r>
            <a:r>
              <a:rPr lang="zh-CN" altLang="en-US" sz="1800" dirty="0" smtClean="0"/>
              <a:t>喊话：“航路点排序”，</a:t>
            </a:r>
            <a:r>
              <a:rPr lang="en-US" altLang="zh-CN" sz="1800" dirty="0" smtClean="0"/>
              <a:t>PM</a:t>
            </a:r>
            <a:r>
              <a:rPr lang="zh-CN" altLang="en-US" sz="1800" dirty="0" smtClean="0"/>
              <a:t>在</a:t>
            </a:r>
            <a:r>
              <a:rPr lang="en-US" altLang="zh-CN" sz="1800" dirty="0" smtClean="0"/>
              <a:t>CDU</a:t>
            </a:r>
            <a:r>
              <a:rPr lang="zh-CN" altLang="en-US" sz="1800" dirty="0" smtClean="0"/>
              <a:t>选择切入最后进近航段至</a:t>
            </a:r>
            <a:r>
              <a:rPr lang="en-US" altLang="zh-CN" sz="1800" dirty="0" smtClean="0"/>
              <a:t>FAF</a:t>
            </a:r>
            <a:r>
              <a:rPr lang="zh-CN" altLang="en-US" sz="1800" dirty="0" smtClean="0"/>
              <a:t>，这样可以完成正确的进近和复飞航路点排序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2.</a:t>
            </a:r>
            <a:r>
              <a:rPr lang="zh-CN" altLang="en-US" sz="1800" dirty="0" smtClean="0"/>
              <a:t>进</a:t>
            </a:r>
            <a:r>
              <a:rPr lang="zh-CN" altLang="en-US" sz="1800" dirty="0" smtClean="0"/>
              <a:t>近前检查</a:t>
            </a:r>
            <a:r>
              <a:rPr lang="en-US" altLang="zh-CN" sz="1800" dirty="0" smtClean="0"/>
              <a:t>ANP</a:t>
            </a:r>
            <a:r>
              <a:rPr lang="zh-CN" altLang="en-US" sz="1800" dirty="0" smtClean="0"/>
              <a:t>值小于程序默认的</a:t>
            </a:r>
            <a:r>
              <a:rPr lang="en-US" altLang="zh-CN" sz="1800" dirty="0" smtClean="0"/>
              <a:t>RNP</a:t>
            </a:r>
            <a:r>
              <a:rPr lang="zh-CN" altLang="en-US" sz="1800" dirty="0" smtClean="0"/>
              <a:t>值。如未建立足够的目视参考时最大垂直偏离</a:t>
            </a:r>
            <a:r>
              <a:rPr lang="en-US" altLang="zh-CN" sz="1800" dirty="0" smtClean="0"/>
              <a:t>&gt;±75</a:t>
            </a:r>
            <a:r>
              <a:rPr lang="zh-CN" altLang="en-US" sz="1800" dirty="0" smtClean="0"/>
              <a:t>英尺或</a:t>
            </a:r>
            <a:r>
              <a:rPr lang="en-US" altLang="zh-CN" sz="1800" dirty="0" smtClean="0"/>
              <a:t>VNAV</a:t>
            </a:r>
            <a:r>
              <a:rPr lang="zh-CN" altLang="en-US" sz="1800" dirty="0" smtClean="0"/>
              <a:t>方式断开，使用</a:t>
            </a:r>
            <a:r>
              <a:rPr lang="en-US" altLang="zh-CN" sz="1800" dirty="0" smtClean="0"/>
              <a:t>V/S</a:t>
            </a:r>
            <a:r>
              <a:rPr lang="zh-CN" altLang="en-US" sz="1800" dirty="0" smtClean="0"/>
              <a:t>方式干预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3.</a:t>
            </a:r>
            <a:r>
              <a:rPr lang="zh-CN" altLang="en-US" sz="1800" dirty="0" smtClean="0"/>
              <a:t>最</a:t>
            </a:r>
            <a:r>
              <a:rPr lang="zh-CN" altLang="en-US" sz="1800" dirty="0" smtClean="0"/>
              <a:t>后进近航段当飞机以</a:t>
            </a:r>
            <a:r>
              <a:rPr lang="en-US" altLang="zh-CN" sz="1800" dirty="0" smtClean="0"/>
              <a:t>VANVPTH</a:t>
            </a:r>
            <a:r>
              <a:rPr lang="zh-CN" altLang="en-US" sz="1800" dirty="0" smtClean="0"/>
              <a:t>方式下降时，由于最小速度保护功能，</a:t>
            </a:r>
            <a:r>
              <a:rPr lang="en-US" altLang="zh-CN" sz="1800" dirty="0" smtClean="0"/>
              <a:t>AFDS</a:t>
            </a:r>
            <a:r>
              <a:rPr lang="zh-CN" altLang="en-US" sz="1800" dirty="0" smtClean="0"/>
              <a:t>可能从</a:t>
            </a:r>
            <a:r>
              <a:rPr lang="en-US" altLang="zh-CN" sz="1800" dirty="0" smtClean="0"/>
              <a:t>VNAV</a:t>
            </a:r>
            <a:r>
              <a:rPr lang="zh-CN" altLang="en-US" sz="1800" dirty="0" smtClean="0"/>
              <a:t>方式转换到</a:t>
            </a:r>
            <a:r>
              <a:rPr lang="en-US" altLang="zh-CN" sz="1800" dirty="0" smtClean="0"/>
              <a:t>LVLCHG</a:t>
            </a:r>
            <a:r>
              <a:rPr lang="zh-CN" altLang="en-US" sz="1800" dirty="0" smtClean="0"/>
              <a:t>方式，飞行机组应执行复飞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4.</a:t>
            </a:r>
            <a:r>
              <a:rPr lang="zh-CN" altLang="en-US" sz="1800" dirty="0" smtClean="0">
                <a:solidFill>
                  <a:srgbClr val="FF0000"/>
                </a:solidFill>
              </a:rPr>
              <a:t>在</a:t>
            </a:r>
            <a:r>
              <a:rPr lang="zh-CN" altLang="en-US" sz="1800" dirty="0" smtClean="0">
                <a:solidFill>
                  <a:srgbClr val="FF0000"/>
                </a:solidFill>
              </a:rPr>
              <a:t>低高度出现</a:t>
            </a:r>
            <a:r>
              <a:rPr lang="en-US" altLang="zh-CN" sz="1800" dirty="0" smtClean="0">
                <a:solidFill>
                  <a:srgbClr val="FF0000"/>
                </a:solidFill>
              </a:rPr>
              <a:t>GLIDE SLOPE</a:t>
            </a:r>
            <a:r>
              <a:rPr lang="zh-CN" altLang="en-US" sz="1800" dirty="0" smtClean="0">
                <a:solidFill>
                  <a:srgbClr val="FF0000"/>
                </a:solidFill>
              </a:rPr>
              <a:t>警告时，如果确认飞机处于安全轨迹且已建立目视参考，可视为干扰性信息并继续进近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5.</a:t>
            </a:r>
            <a:r>
              <a:rPr lang="zh-CN" altLang="en-US" sz="1800" dirty="0" smtClean="0"/>
              <a:t>如</a:t>
            </a:r>
            <a:r>
              <a:rPr lang="zh-CN" altLang="en-US" sz="1800" dirty="0" smtClean="0"/>
              <a:t>复飞后再次进近需要使用</a:t>
            </a:r>
            <a:r>
              <a:rPr lang="en-US" altLang="zh-CN" sz="1800" dirty="0" smtClean="0"/>
              <a:t>VNAV</a:t>
            </a:r>
            <a:r>
              <a:rPr lang="zh-CN" altLang="en-US" sz="1800" dirty="0" smtClean="0"/>
              <a:t>方式，重新在</a:t>
            </a:r>
            <a:r>
              <a:rPr lang="en-US" altLang="zh-CN" sz="1800" dirty="0" smtClean="0"/>
              <a:t>CDU</a:t>
            </a:r>
            <a:r>
              <a:rPr lang="zh-CN" altLang="en-US" sz="1800" dirty="0" smtClean="0"/>
              <a:t>里选择进近方式并将当前的飞行高度输入到</a:t>
            </a:r>
            <a:r>
              <a:rPr lang="en-US" altLang="zh-CN" sz="1800" dirty="0" smtClean="0"/>
              <a:t>CDU</a:t>
            </a:r>
            <a:r>
              <a:rPr lang="zh-CN" altLang="en-US" sz="1800" dirty="0" smtClean="0"/>
              <a:t>的巡航高度栏</a:t>
            </a:r>
            <a:endParaRPr lang="zh-CN" altLang="en-US" sz="1800" dirty="0"/>
          </a:p>
        </p:txBody>
      </p:sp>
      <p:sp>
        <p:nvSpPr>
          <p:cNvPr id="4" name="右箭头 3"/>
          <p:cNvSpPr/>
          <p:nvPr/>
        </p:nvSpPr>
        <p:spPr>
          <a:xfrm>
            <a:off x="467544" y="339502"/>
            <a:ext cx="1440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39502"/>
            <a:ext cx="8229600" cy="360040"/>
          </a:xfrm>
        </p:spPr>
        <p:txBody>
          <a:bodyPr>
            <a:noAutofit/>
          </a:bodyPr>
          <a:lstStyle/>
          <a:p>
            <a:pPr algn="l"/>
            <a:r>
              <a:rPr lang="zh-CN" altLang="en-US" sz="2400" dirty="0" smtClean="0"/>
              <a:t>  使用</a:t>
            </a:r>
            <a:r>
              <a:rPr lang="zh-CN" altLang="en-US" sz="2400" dirty="0" smtClean="0"/>
              <a:t>垂直速率</a:t>
            </a:r>
            <a:r>
              <a:rPr lang="en-US" altLang="zh-CN" sz="2400" dirty="0" smtClean="0"/>
              <a:t>V/S</a:t>
            </a:r>
            <a:r>
              <a:rPr lang="zh-CN" altLang="en-US" sz="2400" dirty="0" smtClean="0"/>
              <a:t>的非精密进近</a:t>
            </a:r>
            <a:endParaRPr lang="zh-CN" altLang="en-US" sz="2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43558"/>
            <a:ext cx="8229600" cy="3751065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800" dirty="0" smtClean="0"/>
              <a:t>   1.</a:t>
            </a:r>
            <a:r>
              <a:rPr lang="zh-CN" altLang="en-US" sz="1800" dirty="0" smtClean="0"/>
              <a:t>如</a:t>
            </a:r>
            <a:r>
              <a:rPr lang="zh-CN" altLang="en-US" sz="1800" dirty="0" smtClean="0"/>
              <a:t>使用雷达引导，</a:t>
            </a:r>
            <a:r>
              <a:rPr lang="en-US" altLang="zh-CN" sz="1800" dirty="0" smtClean="0"/>
              <a:t>PF</a:t>
            </a:r>
            <a:r>
              <a:rPr lang="zh-CN" altLang="en-US" sz="1800" dirty="0" smtClean="0"/>
              <a:t>喊话：“航路点排序”，</a:t>
            </a:r>
            <a:r>
              <a:rPr lang="en-US" altLang="zh-CN" sz="1800" dirty="0" smtClean="0"/>
              <a:t>PM</a:t>
            </a:r>
            <a:r>
              <a:rPr lang="zh-CN" altLang="en-US" sz="1800" dirty="0" smtClean="0"/>
              <a:t>在</a:t>
            </a:r>
            <a:r>
              <a:rPr lang="en-US" altLang="zh-CN" sz="1800" dirty="0" smtClean="0"/>
              <a:t>CDU</a:t>
            </a:r>
            <a:r>
              <a:rPr lang="zh-CN" altLang="en-US" sz="1800" dirty="0" smtClean="0"/>
              <a:t>选择切入最后进近航段至</a:t>
            </a:r>
            <a:r>
              <a:rPr lang="en-US" altLang="zh-CN" sz="1800" dirty="0" smtClean="0"/>
              <a:t>FAF</a:t>
            </a:r>
            <a:r>
              <a:rPr lang="zh-CN" altLang="en-US" sz="1800" dirty="0" smtClean="0"/>
              <a:t>，这样可以完成正确的进近和复飞航路点排序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2.</a:t>
            </a:r>
            <a:r>
              <a:rPr lang="zh-CN" altLang="en-US" sz="1800" dirty="0" smtClean="0"/>
              <a:t>进</a:t>
            </a:r>
            <a:r>
              <a:rPr lang="zh-CN" altLang="en-US" sz="1800" dirty="0" smtClean="0"/>
              <a:t>近前检查</a:t>
            </a:r>
            <a:r>
              <a:rPr lang="en-US" altLang="zh-CN" sz="1800" dirty="0" smtClean="0"/>
              <a:t>ANP</a:t>
            </a:r>
            <a:r>
              <a:rPr lang="zh-CN" altLang="en-US" sz="1800" dirty="0" smtClean="0"/>
              <a:t>值小于程序默认的</a:t>
            </a:r>
            <a:r>
              <a:rPr lang="en-US" altLang="zh-CN" sz="1800" dirty="0" smtClean="0"/>
              <a:t>RNP</a:t>
            </a:r>
            <a:r>
              <a:rPr lang="zh-CN" altLang="en-US" sz="1800" dirty="0" smtClean="0"/>
              <a:t>值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3.</a:t>
            </a:r>
            <a:r>
              <a:rPr lang="zh-CN" altLang="en-US" sz="1800" dirty="0" smtClean="0"/>
              <a:t>在</a:t>
            </a:r>
            <a:r>
              <a:rPr lang="zh-CN" altLang="en-US" sz="1800" dirty="0" smtClean="0"/>
              <a:t>最后进近航段，需要的垂直速度会根据飞机的地速而变化，参考正确的</a:t>
            </a:r>
            <a:r>
              <a:rPr lang="en-US" altLang="zh-CN" sz="1800" dirty="0" smtClean="0"/>
              <a:t>VNAV</a:t>
            </a:r>
            <a:r>
              <a:rPr lang="zh-CN" altLang="en-US" sz="1800" dirty="0" smtClean="0"/>
              <a:t>轨迹偏离指示或高度范围弧指示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4.</a:t>
            </a:r>
            <a:r>
              <a:rPr lang="zh-CN" altLang="en-US" sz="1800" dirty="0" smtClean="0"/>
              <a:t>脱开</a:t>
            </a:r>
            <a:r>
              <a:rPr lang="zh-CN" altLang="en-US" sz="1800" dirty="0" smtClean="0"/>
              <a:t>自动驾驶后，重置指引可以消除不需要的指令，并可以保证在复飞时提供指引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/>
              <a:t>   5.</a:t>
            </a:r>
            <a:r>
              <a:rPr lang="zh-CN" altLang="en-US" sz="1800" dirty="0" smtClean="0">
                <a:solidFill>
                  <a:srgbClr val="FF0000"/>
                </a:solidFill>
              </a:rPr>
              <a:t>在</a:t>
            </a:r>
            <a:r>
              <a:rPr lang="zh-CN" altLang="en-US" sz="1800" dirty="0" smtClean="0">
                <a:solidFill>
                  <a:srgbClr val="FF0000"/>
                </a:solidFill>
              </a:rPr>
              <a:t>低高度出现</a:t>
            </a:r>
            <a:r>
              <a:rPr lang="en-US" altLang="zh-CN" sz="1800" dirty="0" smtClean="0">
                <a:solidFill>
                  <a:srgbClr val="FF0000"/>
                </a:solidFill>
              </a:rPr>
              <a:t>GLIDE SLOPE</a:t>
            </a:r>
            <a:r>
              <a:rPr lang="zh-CN" altLang="en-US" sz="1800" dirty="0" smtClean="0">
                <a:solidFill>
                  <a:srgbClr val="FF0000"/>
                </a:solidFill>
              </a:rPr>
              <a:t>警告时，如果确认飞机处于安全轨迹且已建立目视参考，可视为干扰性信息并继续进近</a:t>
            </a:r>
            <a:r>
              <a:rPr lang="zh-CN" altLang="en-US" sz="1800" dirty="0" smtClean="0"/>
              <a:t>。</a:t>
            </a:r>
            <a:endParaRPr lang="zh-CN" altLang="en-US" sz="1800" dirty="0"/>
          </a:p>
        </p:txBody>
      </p:sp>
      <p:sp>
        <p:nvSpPr>
          <p:cNvPr id="4" name="右箭头 3"/>
          <p:cNvSpPr/>
          <p:nvPr/>
        </p:nvSpPr>
        <p:spPr>
          <a:xfrm>
            <a:off x="467544" y="339502"/>
            <a:ext cx="1440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494755"/>
          </a:xfrm>
        </p:spPr>
        <p:txBody>
          <a:bodyPr/>
          <a:lstStyle/>
          <a:p>
            <a:r>
              <a:rPr lang="zh-CN" altLang="en-US" dirty="0" smtClean="0"/>
              <a:t>       运行技巧</a:t>
            </a:r>
            <a:endParaRPr lang="zh-CN" altLang="en-US" dirty="0"/>
          </a:p>
        </p:txBody>
      </p:sp>
      <p:pic>
        <p:nvPicPr>
          <p:cNvPr id="10" name="内容占位符 9" descr="3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279419"/>
            <a:ext cx="5111750" cy="2240175"/>
          </a:xfrm>
        </p:spPr>
      </p:pic>
      <p:sp>
        <p:nvSpPr>
          <p:cNvPr id="7" name="文本占位符 6"/>
          <p:cNvSpPr>
            <a:spLocks noGrp="1"/>
          </p:cNvSpPr>
          <p:nvPr>
            <p:ph type="body" sz="half" idx="2"/>
          </p:nvPr>
        </p:nvSpPr>
        <p:spPr>
          <a:xfrm>
            <a:off x="457201" y="699542"/>
            <a:ext cx="3008313" cy="374441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1800" dirty="0" smtClean="0"/>
              <a:t>从波音的通告来看，非精密进近的过程中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轨迹偏差是造成该语音告警 的主要原因，根本上讲就是</a:t>
            </a:r>
            <a:r>
              <a:rPr lang="en-US" altLang="zh-CN" sz="1800" dirty="0" smtClean="0"/>
              <a:t>B737</a:t>
            </a:r>
            <a:r>
              <a:rPr lang="zh-CN" altLang="en-US" sz="1800" dirty="0" smtClean="0"/>
              <a:t>机型或目前所装的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版本，不支持完全的气温及高度补偿能力，故而在本场气温或压力较小变化时，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计算的轨迹会产生高度偏差，从而触发语音告警。</a:t>
            </a:r>
            <a:endParaRPr lang="en-US" altLang="zh-CN" sz="1800" dirty="0" smtClean="0"/>
          </a:p>
          <a:p>
            <a:r>
              <a:rPr lang="zh-CN" altLang="en-US" sz="1800" dirty="0" smtClean="0"/>
              <a:t>从这个角度来讲，我们可以从下降预报页，输入</a:t>
            </a:r>
            <a:r>
              <a:rPr lang="zh-CN" altLang="en-US" sz="1800" b="1" dirty="0" smtClean="0">
                <a:solidFill>
                  <a:srgbClr val="FF0000"/>
                </a:solidFill>
              </a:rPr>
              <a:t>气温偏差值和修正海压</a:t>
            </a:r>
            <a:r>
              <a:rPr lang="zh-CN" altLang="en-US" sz="1800" dirty="0" smtClean="0"/>
              <a:t>，提前给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提供性能数据计算，以便更准确地修正和优化下降轨迹剖面，减少不必要的语音告警干扰。</a:t>
            </a:r>
            <a:endParaRPr lang="zh-CN" altLang="en-US" sz="1800" dirty="0"/>
          </a:p>
        </p:txBody>
      </p:sp>
      <p:sp>
        <p:nvSpPr>
          <p:cNvPr id="8" name="右箭头 7"/>
          <p:cNvSpPr/>
          <p:nvPr/>
        </p:nvSpPr>
        <p:spPr>
          <a:xfrm>
            <a:off x="539552" y="267494"/>
            <a:ext cx="1440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2000" dirty="0" smtClean="0"/>
              <a:t>	  </a:t>
            </a:r>
            <a:r>
              <a:rPr lang="zh-CN" altLang="en-US" sz="2800" dirty="0" smtClean="0"/>
              <a:t>预防与措施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9582"/>
            <a:ext cx="9144000" cy="3535041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altLang="zh-CN" sz="1800" dirty="0" smtClean="0"/>
              <a:t>1.</a:t>
            </a:r>
            <a:r>
              <a:rPr lang="zh-CN" altLang="en-US" sz="1800" dirty="0" smtClean="0"/>
              <a:t>当执行非精密运行时，特别是复杂边缘天气，机组应做好提前预案，熟悉各类进近中的手册要求，严格规章制度，并严格遵守稳定进近的要求，在未能建立足够目视参考时，要及时果断地执行</a:t>
            </a:r>
            <a:r>
              <a:rPr lang="zh-CN" altLang="en-US" sz="1800" dirty="0" smtClean="0"/>
              <a:t>终止进近或复飞。</a:t>
            </a:r>
            <a:endParaRPr lang="en-US" altLang="zh-CN" sz="1800" dirty="0" smtClean="0"/>
          </a:p>
          <a:p>
            <a:r>
              <a:rPr lang="en-US" altLang="zh-CN" sz="1800" dirty="0" smtClean="0"/>
              <a:t>2.</a:t>
            </a:r>
            <a:r>
              <a:rPr lang="zh-CN" altLang="en-US" sz="1800" dirty="0" smtClean="0"/>
              <a:t>对于降落机场高温或修正海压偏差较大，山区地形复杂的机场，要做好充分准备，并在下降进近简令中，对可能出现的状况，做好沟通，明确机组岗位职责分工，严格执行喊话。</a:t>
            </a:r>
            <a:endParaRPr lang="en-US" altLang="zh-CN" sz="1800" dirty="0" smtClean="0"/>
          </a:p>
          <a:p>
            <a:r>
              <a:rPr lang="en-US" altLang="zh-CN" sz="1800" dirty="0" smtClean="0"/>
              <a:t>3.</a:t>
            </a:r>
            <a:r>
              <a:rPr lang="zh-CN" altLang="en-US" sz="1800" dirty="0" smtClean="0"/>
              <a:t>严格落实一票否决制，对于不稳定进近或偏差过大一定要及时果断复飞，保障运行安全。</a:t>
            </a:r>
            <a:endParaRPr lang="en-US" altLang="zh-CN" sz="1800" dirty="0" smtClean="0"/>
          </a:p>
          <a:p>
            <a:pPr>
              <a:buNone/>
            </a:pPr>
            <a:endParaRPr lang="zh-CN" altLang="en-US" sz="1800" dirty="0"/>
          </a:p>
        </p:txBody>
      </p:sp>
      <p:pic>
        <p:nvPicPr>
          <p:cNvPr id="4" name="内容占位符 5" descr="src=http___tvax4.sinaimg.cn_crop.0.0.661.661.1024_a18d4dc7ly8fucmqu6cf0j20id0id76w.jpg&amp;refer=http___tvax4.sinai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67494"/>
            <a:ext cx="1043608" cy="665609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195263"/>
            <a:ext cx="9144000" cy="475297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buNone/>
            </a:pPr>
            <a:endParaRPr lang="en-US" altLang="zh-CN" dirty="0" smtClean="0"/>
          </a:p>
          <a:p>
            <a:pPr algn="ctr">
              <a:buNone/>
            </a:pPr>
            <a:endParaRPr lang="en-US" altLang="zh-CN" dirty="0" smtClean="0"/>
          </a:p>
          <a:p>
            <a:pPr algn="ctr">
              <a:buNone/>
            </a:pPr>
            <a:r>
              <a:rPr lang="zh-CN" altLang="en-US" dirty="0" smtClean="0">
                <a:solidFill>
                  <a:srgbClr val="0070C0"/>
                </a:solidFill>
              </a:rPr>
              <a:t>祝飞行顺利</a:t>
            </a:r>
            <a:r>
              <a:rPr lang="en-US" altLang="zh-CN" dirty="0" smtClean="0">
                <a:solidFill>
                  <a:srgbClr val="0070C0"/>
                </a:solidFill>
              </a:rPr>
              <a:t>!</a:t>
            </a:r>
          </a:p>
          <a:p>
            <a:pPr algn="ctr">
              <a:buNone/>
            </a:pPr>
            <a:endParaRPr lang="en-US" altLang="zh-CN" dirty="0" smtClean="0"/>
          </a:p>
          <a:p>
            <a:pPr algn="ctr">
              <a:buNone/>
            </a:pPr>
            <a:r>
              <a:rPr lang="en-US" altLang="zh-CN" sz="6000" dirty="0" smtClean="0">
                <a:latin typeface="Edwardian Script ITC" pitchFamily="66" charset="0"/>
              </a:rPr>
              <a:t>Thank you! </a:t>
            </a:r>
            <a:endParaRPr lang="zh-CN" altLang="en-US" sz="6000" dirty="0">
              <a:latin typeface="Edwardian Script ITC" pitchFamily="66" charset="0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0" y="483518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0" y="4587974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sz="3200" dirty="0" smtClean="0">
                <a:latin typeface="Batang" pitchFamily="18" charset="-127"/>
                <a:ea typeface="Batang" pitchFamily="18" charset="-127"/>
              </a:rPr>
              <a:t>    概述</a:t>
            </a:r>
            <a:endParaRPr lang="zh-CN" altLang="en-US" sz="3200" dirty="0"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987574"/>
            <a:ext cx="9144000" cy="3744416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zh-CN" altLang="en-US" sz="1800" dirty="0"/>
              <a:t>     </a:t>
            </a:r>
            <a:endParaRPr lang="en-US" altLang="zh-CN" sz="1800" dirty="0"/>
          </a:p>
          <a:p>
            <a:pPr>
              <a:buNone/>
            </a:pPr>
            <a:r>
              <a:rPr lang="en-US" altLang="zh-CN" sz="1800" dirty="0"/>
              <a:t>    </a:t>
            </a:r>
            <a:r>
              <a:rPr lang="en-US" altLang="zh-CN" sz="1800" dirty="0" smtClean="0"/>
              <a:t>  </a:t>
            </a:r>
          </a:p>
          <a:p>
            <a:pPr>
              <a:buNone/>
            </a:pPr>
            <a:r>
              <a:rPr lang="en-US" altLang="zh-CN" sz="1800" dirty="0" smtClean="0"/>
              <a:t>      </a:t>
            </a:r>
            <a:r>
              <a:rPr lang="zh-CN" altLang="en-US" sz="1800" dirty="0" smtClean="0"/>
              <a:t> </a:t>
            </a:r>
            <a:r>
              <a:rPr lang="zh-CN" altLang="en-US" sz="1800" dirty="0"/>
              <a:t>随着各大二、三线城市中小</a:t>
            </a:r>
            <a:r>
              <a:rPr lang="zh-CN" altLang="en-US" sz="1800" dirty="0" smtClean="0"/>
              <a:t>机场的大规模</a:t>
            </a:r>
            <a:r>
              <a:rPr lang="zh-CN" altLang="en-US" sz="1800" dirty="0"/>
              <a:t>投入运营，由于受各地机场条件设备及地形</a:t>
            </a:r>
            <a:r>
              <a:rPr lang="zh-CN" altLang="en-US" sz="1800" dirty="0" smtClean="0"/>
              <a:t>空域等因素影响</a:t>
            </a:r>
            <a:r>
              <a:rPr lang="zh-CN" altLang="en-US" sz="1800" dirty="0"/>
              <a:t>，非精密进近在这类机场占主要运行模式，然而通过部分夏季航班运行发现，该类机场容易触发</a:t>
            </a:r>
            <a:r>
              <a:rPr lang="en-US" altLang="zh-CN" sz="1800" dirty="0" smtClean="0"/>
              <a:t>glide slope</a:t>
            </a:r>
            <a:r>
              <a:rPr lang="zh-CN" altLang="en-US" sz="1800" dirty="0"/>
              <a:t>语音告警，给飞行造成一定干扰，为此</a:t>
            </a:r>
            <a:r>
              <a:rPr lang="zh-CN" altLang="en-US" sz="1800" dirty="0" smtClean="0"/>
              <a:t>，有</a:t>
            </a:r>
            <a:r>
              <a:rPr lang="zh-CN" altLang="en-US" sz="1800" dirty="0"/>
              <a:t>必要</a:t>
            </a:r>
            <a:r>
              <a:rPr lang="zh-CN" altLang="en-US" sz="1800" dirty="0" smtClean="0"/>
              <a:t>对该类事件作一定分析，并对</a:t>
            </a:r>
            <a:r>
              <a:rPr lang="en-US" altLang="zh-CN" sz="1800" dirty="0" smtClean="0"/>
              <a:t>sop</a:t>
            </a:r>
            <a:r>
              <a:rPr lang="zh-CN" altLang="en-US" sz="1800" dirty="0"/>
              <a:t>章节内容要求及</a:t>
            </a:r>
            <a:r>
              <a:rPr lang="zh-CN" altLang="en-US" sz="1800" dirty="0" smtClean="0"/>
              <a:t>手册、通告</a:t>
            </a:r>
            <a:r>
              <a:rPr lang="zh-CN" altLang="en-US" sz="1800" dirty="0"/>
              <a:t>作及时宣贯，让飞行员明确运行要求，减少不必要的误解造成复飞及备</a:t>
            </a:r>
            <a:r>
              <a:rPr lang="zh-CN" altLang="en-US" sz="1800" dirty="0" smtClean="0"/>
              <a:t>降，</a:t>
            </a:r>
            <a:r>
              <a:rPr lang="zh-CN" altLang="en-US" sz="1800" dirty="0"/>
              <a:t>减少资源损失，使航班更安全正点运行。</a:t>
            </a:r>
          </a:p>
        </p:txBody>
      </p:sp>
      <p:pic>
        <p:nvPicPr>
          <p:cNvPr id="4" name="内容占位符 5" descr="src=http___tvax4.sinaimg.cn_crop.0.0.661.661.1024_a18d4dc7ly8fucmqu6cf0j20id0id76w.jpg&amp;refer=http___tvax4.sinai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95486"/>
            <a:ext cx="1043608" cy="665609"/>
          </a:xfrm>
          <a:prstGeom prst="rect">
            <a:avLst/>
          </a:prstGeom>
        </p:spPr>
      </p:pic>
      <p:cxnSp>
        <p:nvCxnSpPr>
          <p:cNvPr id="8" name="直接连接符 7"/>
          <p:cNvCxnSpPr/>
          <p:nvPr/>
        </p:nvCxnSpPr>
        <p:spPr>
          <a:xfrm>
            <a:off x="0" y="915566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79512" y="267495"/>
            <a:ext cx="8278688" cy="648071"/>
          </a:xfrm>
        </p:spPr>
        <p:txBody>
          <a:bodyPr>
            <a:noAutofit/>
          </a:bodyPr>
          <a:lstStyle/>
          <a:p>
            <a:pPr algn="l"/>
            <a:r>
              <a:rPr lang="zh-CN" altLang="en-US" sz="3200" dirty="0" smtClean="0"/>
              <a:t>         案例回顾</a:t>
            </a:r>
            <a:endParaRPr lang="zh-CN" altLang="en-US" sz="3200" dirty="0"/>
          </a:p>
        </p:txBody>
      </p:sp>
      <p:sp>
        <p:nvSpPr>
          <p:cNvPr id="8" name="副标题 7"/>
          <p:cNvSpPr>
            <a:spLocks noGrp="1"/>
          </p:cNvSpPr>
          <p:nvPr>
            <p:ph type="subTitle" idx="1"/>
          </p:nvPr>
        </p:nvSpPr>
        <p:spPr>
          <a:xfrm>
            <a:off x="251520" y="1059582"/>
            <a:ext cx="8568952" cy="367240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l"/>
            <a:r>
              <a:rPr lang="en-US" altLang="zh-CN" sz="2000" dirty="0" smtClean="0">
                <a:solidFill>
                  <a:schemeClr val="dk1"/>
                </a:solidFill>
              </a:rPr>
              <a:t>2021</a:t>
            </a:r>
            <a:r>
              <a:rPr lang="zh-CN" altLang="zh-CN" sz="2000" dirty="0">
                <a:solidFill>
                  <a:schemeClr val="dk1"/>
                </a:solidFill>
              </a:rPr>
              <a:t>年</a:t>
            </a:r>
            <a:r>
              <a:rPr lang="en-US" altLang="zh-CN" sz="2000" dirty="0">
                <a:solidFill>
                  <a:schemeClr val="dk1"/>
                </a:solidFill>
              </a:rPr>
              <a:t>6</a:t>
            </a:r>
            <a:r>
              <a:rPr lang="zh-CN" altLang="zh-CN" sz="2000" dirty="0">
                <a:solidFill>
                  <a:schemeClr val="dk1"/>
                </a:solidFill>
              </a:rPr>
              <a:t>月</a:t>
            </a:r>
            <a:r>
              <a:rPr lang="en-US" altLang="zh-CN" sz="2000" dirty="0">
                <a:solidFill>
                  <a:schemeClr val="dk1"/>
                </a:solidFill>
              </a:rPr>
              <a:t>13</a:t>
            </a:r>
            <a:r>
              <a:rPr lang="zh-CN" altLang="zh-CN" sz="2000" dirty="0">
                <a:solidFill>
                  <a:schemeClr val="dk1"/>
                </a:solidFill>
              </a:rPr>
              <a:t>日，</a:t>
            </a:r>
            <a:r>
              <a:rPr lang="en-US" altLang="zh-CN" sz="2000" dirty="0">
                <a:solidFill>
                  <a:schemeClr val="dk1"/>
                </a:solidFill>
              </a:rPr>
              <a:t>B737/B5733</a:t>
            </a:r>
            <a:r>
              <a:rPr lang="zh-CN" altLang="zh-CN" sz="2000" dirty="0">
                <a:solidFill>
                  <a:schemeClr val="dk1"/>
                </a:solidFill>
              </a:rPr>
              <a:t>飞机执行</a:t>
            </a:r>
            <a:r>
              <a:rPr lang="en-US" altLang="zh-CN" sz="2000" dirty="0">
                <a:solidFill>
                  <a:schemeClr val="dk1"/>
                </a:solidFill>
              </a:rPr>
              <a:t>HU7059</a:t>
            </a:r>
            <a:r>
              <a:rPr lang="zh-CN" altLang="zh-CN" sz="2000" dirty="0">
                <a:solidFill>
                  <a:schemeClr val="dk1"/>
                </a:solidFill>
              </a:rPr>
              <a:t>（海口</a:t>
            </a:r>
            <a:r>
              <a:rPr lang="en-US" altLang="zh-CN" sz="2000" dirty="0">
                <a:solidFill>
                  <a:schemeClr val="dk1"/>
                </a:solidFill>
              </a:rPr>
              <a:t>-</a:t>
            </a:r>
            <a:r>
              <a:rPr lang="zh-CN" altLang="zh-CN" sz="2000" dirty="0">
                <a:solidFill>
                  <a:schemeClr val="dk1"/>
                </a:solidFill>
              </a:rPr>
              <a:t>荆州）航班，在</a:t>
            </a:r>
            <a:r>
              <a:rPr lang="en-US" altLang="zh-CN" sz="2000" dirty="0">
                <a:solidFill>
                  <a:schemeClr val="dk1"/>
                </a:solidFill>
              </a:rPr>
              <a:t>19</a:t>
            </a:r>
            <a:r>
              <a:rPr lang="zh-CN" altLang="zh-CN" sz="2000" dirty="0">
                <a:solidFill>
                  <a:schemeClr val="dk1"/>
                </a:solidFill>
              </a:rPr>
              <a:t>号跑道</a:t>
            </a:r>
            <a:r>
              <a:rPr lang="en-US" altLang="zh-CN" sz="2000" dirty="0">
                <a:solidFill>
                  <a:schemeClr val="dk1"/>
                </a:solidFill>
              </a:rPr>
              <a:t>RNP</a:t>
            </a:r>
            <a:r>
              <a:rPr lang="zh-CN" altLang="zh-CN" sz="2000" dirty="0">
                <a:solidFill>
                  <a:schemeClr val="dk1"/>
                </a:solidFill>
              </a:rPr>
              <a:t>五边进近阶段，无线电高度约</a:t>
            </a:r>
            <a:r>
              <a:rPr lang="en-US" altLang="zh-CN" sz="2000" dirty="0">
                <a:solidFill>
                  <a:schemeClr val="dk1"/>
                </a:solidFill>
              </a:rPr>
              <a:t>200ft</a:t>
            </a:r>
            <a:r>
              <a:rPr lang="zh-CN" altLang="zh-CN" sz="2000" dirty="0">
                <a:solidFill>
                  <a:schemeClr val="dk1"/>
                </a:solidFill>
              </a:rPr>
              <a:t>左右）（</a:t>
            </a:r>
            <a:r>
              <a:rPr lang="en-US" altLang="zh-CN" sz="2000" dirty="0">
                <a:solidFill>
                  <a:schemeClr val="dk1"/>
                </a:solidFill>
              </a:rPr>
              <a:t>DDA</a:t>
            </a:r>
            <a:r>
              <a:rPr lang="zh-CN" altLang="zh-CN" sz="2000" dirty="0">
                <a:solidFill>
                  <a:schemeClr val="dk1"/>
                </a:solidFill>
              </a:rPr>
              <a:t>高度以下），</a:t>
            </a:r>
            <a:r>
              <a:rPr lang="en-US" altLang="zh-CN" sz="2000" dirty="0">
                <a:solidFill>
                  <a:schemeClr val="dk1"/>
                </a:solidFill>
              </a:rPr>
              <a:t>GLIDESLOPE</a:t>
            </a:r>
            <a:r>
              <a:rPr lang="zh-CN" altLang="zh-CN" sz="2000" dirty="0">
                <a:solidFill>
                  <a:schemeClr val="dk1"/>
                </a:solidFill>
              </a:rPr>
              <a:t>警告响起，机组复飞，第二次</a:t>
            </a:r>
            <a:r>
              <a:rPr lang="en-US" altLang="zh-CN" sz="2000" dirty="0">
                <a:solidFill>
                  <a:schemeClr val="dk1"/>
                </a:solidFill>
              </a:rPr>
              <a:t>19</a:t>
            </a:r>
            <a:r>
              <a:rPr lang="zh-CN" altLang="zh-CN" sz="2000" dirty="0">
                <a:solidFill>
                  <a:schemeClr val="dk1"/>
                </a:solidFill>
              </a:rPr>
              <a:t>号跑道</a:t>
            </a:r>
            <a:r>
              <a:rPr lang="en-US" altLang="zh-CN" sz="2000" dirty="0">
                <a:solidFill>
                  <a:schemeClr val="dk1"/>
                </a:solidFill>
              </a:rPr>
              <a:t>RNP</a:t>
            </a:r>
            <a:r>
              <a:rPr lang="zh-CN" altLang="zh-CN" sz="2000" dirty="0">
                <a:solidFill>
                  <a:schemeClr val="dk1"/>
                </a:solidFill>
              </a:rPr>
              <a:t>进近过程中，机组在</a:t>
            </a:r>
            <a:r>
              <a:rPr lang="en-US" altLang="zh-CN" sz="2000" dirty="0">
                <a:solidFill>
                  <a:schemeClr val="dk1"/>
                </a:solidFill>
              </a:rPr>
              <a:t>DDA</a:t>
            </a:r>
            <a:r>
              <a:rPr lang="zh-CN" altLang="zh-CN" sz="2000" dirty="0">
                <a:solidFill>
                  <a:schemeClr val="dk1"/>
                </a:solidFill>
              </a:rPr>
              <a:t>以下，目视偏高，复飞，第三次申请</a:t>
            </a:r>
            <a:r>
              <a:rPr lang="en-US" altLang="zh-CN" sz="2000" dirty="0">
                <a:solidFill>
                  <a:schemeClr val="dk1"/>
                </a:solidFill>
              </a:rPr>
              <a:t>01</a:t>
            </a:r>
            <a:r>
              <a:rPr lang="zh-CN" altLang="zh-CN" sz="2000" dirty="0">
                <a:solidFill>
                  <a:schemeClr val="dk1"/>
                </a:solidFill>
              </a:rPr>
              <a:t>号跑道盲降，正常落地</a:t>
            </a:r>
            <a:r>
              <a:rPr lang="zh-CN" altLang="en-US" sz="2000" dirty="0">
                <a:solidFill>
                  <a:schemeClr val="dk1"/>
                </a:solidFill>
              </a:rPr>
              <a:t>。</a:t>
            </a:r>
            <a:endParaRPr lang="zh-CN" altLang="zh-CN" sz="2000" dirty="0">
              <a:solidFill>
                <a:schemeClr val="dk1"/>
              </a:solidFill>
            </a:endParaRPr>
          </a:p>
          <a:p>
            <a:pPr algn="l"/>
            <a:r>
              <a:rPr lang="zh-CN" altLang="en-US" sz="2000" dirty="0">
                <a:solidFill>
                  <a:schemeClr val="dk1"/>
                </a:solidFill>
              </a:rPr>
              <a:t>机组信息：</a:t>
            </a:r>
            <a:endParaRPr lang="en-US" altLang="zh-CN" sz="2000" dirty="0">
              <a:solidFill>
                <a:schemeClr val="dk1"/>
              </a:solidFill>
            </a:endParaRPr>
          </a:p>
          <a:p>
            <a:pPr algn="l"/>
            <a:r>
              <a:rPr lang="zh-CN" altLang="en-US" sz="2000" dirty="0">
                <a:solidFill>
                  <a:schemeClr val="dk1"/>
                </a:solidFill>
              </a:rPr>
              <a:t>机长：略（左座</a:t>
            </a:r>
            <a:r>
              <a:rPr lang="en-US" altLang="zh-CN" sz="2000" dirty="0">
                <a:solidFill>
                  <a:schemeClr val="dk1"/>
                </a:solidFill>
              </a:rPr>
              <a:t>PF</a:t>
            </a:r>
            <a:r>
              <a:rPr lang="zh-CN" altLang="en-US" sz="2000" dirty="0">
                <a:solidFill>
                  <a:schemeClr val="dk1"/>
                </a:solidFill>
              </a:rPr>
              <a:t>）</a:t>
            </a:r>
            <a:endParaRPr lang="en-US" altLang="zh-CN" sz="2000" dirty="0">
              <a:solidFill>
                <a:schemeClr val="dk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zh-CN" altLang="en-US" sz="2000" dirty="0">
                <a:solidFill>
                  <a:schemeClr val="dk1"/>
                </a:solidFill>
              </a:rPr>
              <a:t>副驾驶：略（右座</a:t>
            </a:r>
            <a:r>
              <a:rPr lang="en-US" altLang="zh-CN" sz="2000" dirty="0">
                <a:solidFill>
                  <a:schemeClr val="dk1"/>
                </a:solidFill>
              </a:rPr>
              <a:t>PM</a:t>
            </a:r>
            <a:r>
              <a:rPr lang="zh-CN" altLang="en-US" sz="2000" dirty="0" smtClean="0">
                <a:solidFill>
                  <a:schemeClr val="dk1"/>
                </a:solidFill>
              </a:rPr>
              <a:t>）</a:t>
            </a:r>
            <a:endParaRPr lang="en-US" altLang="zh-CN" sz="2000" dirty="0" smtClean="0">
              <a:solidFill>
                <a:schemeClr val="dk1"/>
              </a:solidFill>
            </a:endParaRPr>
          </a:p>
          <a:p>
            <a:pPr algn="l" fontAlgn="base"/>
            <a:r>
              <a:rPr lang="zh-CN" altLang="zh-CN" sz="2100" dirty="0">
                <a:solidFill>
                  <a:schemeClr val="dk1"/>
                </a:solidFill>
              </a:rPr>
              <a:t>机组</a:t>
            </a:r>
            <a:r>
              <a:rPr lang="en-US" altLang="zh-CN" sz="2100" dirty="0">
                <a:solidFill>
                  <a:schemeClr val="dk1"/>
                </a:solidFill>
              </a:rPr>
              <a:t>SMS</a:t>
            </a:r>
            <a:r>
              <a:rPr lang="zh-CN" altLang="zh-CN" sz="2100" dirty="0">
                <a:solidFill>
                  <a:schemeClr val="dk1"/>
                </a:solidFill>
              </a:rPr>
              <a:t>反馈：</a:t>
            </a:r>
            <a:endParaRPr lang="en-US" altLang="zh-CN" sz="2100" dirty="0">
              <a:solidFill>
                <a:schemeClr val="dk1"/>
              </a:solidFill>
            </a:endParaRPr>
          </a:p>
          <a:p>
            <a:pPr algn="l" fontAlgn="base"/>
            <a:r>
              <a:rPr lang="en-US" altLang="zh-CN" sz="2100" dirty="0" smtClean="0">
                <a:solidFill>
                  <a:schemeClr val="dk1"/>
                </a:solidFill>
              </a:rPr>
              <a:t>RNP </a:t>
            </a:r>
            <a:r>
              <a:rPr lang="en-US" altLang="zh-CN" sz="2100" dirty="0">
                <a:solidFill>
                  <a:schemeClr val="dk1"/>
                </a:solidFill>
              </a:rPr>
              <a:t>19 </a:t>
            </a:r>
            <a:r>
              <a:rPr lang="zh-CN" altLang="zh-CN" sz="2100" dirty="0">
                <a:solidFill>
                  <a:schemeClr val="dk1"/>
                </a:solidFill>
              </a:rPr>
              <a:t>进近，五边高度对照航图正确，</a:t>
            </a:r>
            <a:r>
              <a:rPr lang="en-US" altLang="zh-CN" sz="2100" dirty="0">
                <a:solidFill>
                  <a:schemeClr val="dk1"/>
                </a:solidFill>
              </a:rPr>
              <a:t>1000ft</a:t>
            </a:r>
            <a:r>
              <a:rPr lang="zh-CN" altLang="zh-CN" sz="2100" dirty="0">
                <a:solidFill>
                  <a:schemeClr val="dk1"/>
                </a:solidFill>
              </a:rPr>
              <a:t>左右</a:t>
            </a:r>
            <a:r>
              <a:rPr lang="en-US" altLang="zh-CN" sz="2100" dirty="0">
                <a:solidFill>
                  <a:schemeClr val="dk1"/>
                </a:solidFill>
              </a:rPr>
              <a:t>PF</a:t>
            </a:r>
            <a:r>
              <a:rPr lang="zh-CN" altLang="zh-CN" sz="2100" dirty="0">
                <a:solidFill>
                  <a:schemeClr val="dk1"/>
                </a:solidFill>
              </a:rPr>
              <a:t>断开自动驾驶自动油门人工飞行，此时</a:t>
            </a:r>
            <a:r>
              <a:rPr lang="en-US" altLang="zh-CN" sz="2100" dirty="0">
                <a:solidFill>
                  <a:schemeClr val="dk1"/>
                </a:solidFill>
              </a:rPr>
              <a:t>PAPI</a:t>
            </a:r>
            <a:r>
              <a:rPr lang="zh-CN" altLang="zh-CN" sz="2100" dirty="0">
                <a:solidFill>
                  <a:schemeClr val="dk1"/>
                </a:solidFill>
              </a:rPr>
              <a:t>灯</a:t>
            </a:r>
            <a:r>
              <a:rPr lang="en-US" altLang="zh-CN" sz="2100" dirty="0">
                <a:solidFill>
                  <a:schemeClr val="dk1"/>
                </a:solidFill>
              </a:rPr>
              <a:t>3</a:t>
            </a:r>
            <a:r>
              <a:rPr lang="zh-CN" altLang="zh-CN" sz="2100" dirty="0">
                <a:solidFill>
                  <a:schemeClr val="dk1"/>
                </a:solidFill>
              </a:rPr>
              <a:t>白</a:t>
            </a:r>
            <a:r>
              <a:rPr lang="en-US" altLang="zh-CN" sz="2100" dirty="0">
                <a:solidFill>
                  <a:schemeClr val="dk1"/>
                </a:solidFill>
              </a:rPr>
              <a:t>1</a:t>
            </a:r>
            <a:r>
              <a:rPr lang="zh-CN" altLang="zh-CN" sz="2100" dirty="0">
                <a:solidFill>
                  <a:schemeClr val="dk1"/>
                </a:solidFill>
              </a:rPr>
              <a:t>红，决断高</a:t>
            </a:r>
            <a:r>
              <a:rPr lang="en-US" altLang="zh-CN" sz="2100" dirty="0">
                <a:solidFill>
                  <a:schemeClr val="dk1"/>
                </a:solidFill>
              </a:rPr>
              <a:t>400ft</a:t>
            </a:r>
            <a:r>
              <a:rPr lang="zh-CN" altLang="zh-CN" sz="2100" dirty="0">
                <a:solidFill>
                  <a:schemeClr val="dk1"/>
                </a:solidFill>
              </a:rPr>
              <a:t>，在</a:t>
            </a:r>
            <a:r>
              <a:rPr lang="en-US" altLang="zh-CN" sz="2100" dirty="0">
                <a:solidFill>
                  <a:schemeClr val="dk1"/>
                </a:solidFill>
              </a:rPr>
              <a:t>300ft</a:t>
            </a:r>
            <a:r>
              <a:rPr lang="zh-CN" altLang="zh-CN" sz="2100" dirty="0">
                <a:solidFill>
                  <a:schemeClr val="dk1"/>
                </a:solidFill>
              </a:rPr>
              <a:t>左右出现</a:t>
            </a:r>
            <a:r>
              <a:rPr lang="en-US" altLang="zh-CN" sz="2100" dirty="0" smtClean="0">
                <a:solidFill>
                  <a:schemeClr val="dk1"/>
                </a:solidFill>
              </a:rPr>
              <a:t>Glide slope</a:t>
            </a:r>
            <a:r>
              <a:rPr lang="zh-CN" altLang="zh-CN" sz="2100" dirty="0">
                <a:solidFill>
                  <a:schemeClr val="dk1"/>
                </a:solidFill>
              </a:rPr>
              <a:t>警告，</a:t>
            </a:r>
            <a:r>
              <a:rPr lang="en-US" altLang="zh-CN" sz="2100" dirty="0">
                <a:solidFill>
                  <a:schemeClr val="dk1"/>
                </a:solidFill>
              </a:rPr>
              <a:t>SOP2.25.3“</a:t>
            </a:r>
            <a:r>
              <a:rPr lang="zh-CN" altLang="zh-CN" sz="2100" dirty="0">
                <a:solidFill>
                  <a:schemeClr val="dk1"/>
                </a:solidFill>
              </a:rPr>
              <a:t>当低高度出现</a:t>
            </a:r>
            <a:r>
              <a:rPr lang="en-US" altLang="zh-CN" sz="2100" dirty="0" smtClean="0">
                <a:solidFill>
                  <a:schemeClr val="dk1"/>
                </a:solidFill>
              </a:rPr>
              <a:t>glide slope</a:t>
            </a:r>
            <a:r>
              <a:rPr lang="zh-CN" altLang="zh-CN" sz="2100" dirty="0">
                <a:solidFill>
                  <a:schemeClr val="dk1"/>
                </a:solidFill>
              </a:rPr>
              <a:t>警告时，如果确认飞机处于安全轨迹，且已建立目视参考，可视为干扰性信息继续进近。</a:t>
            </a:r>
            <a:r>
              <a:rPr lang="en-US" altLang="zh-CN" sz="2100" dirty="0">
                <a:solidFill>
                  <a:schemeClr val="dk1"/>
                </a:solidFill>
              </a:rPr>
              <a:t>”</a:t>
            </a:r>
            <a:r>
              <a:rPr lang="zh-CN" altLang="zh-CN" sz="2100" dirty="0">
                <a:solidFill>
                  <a:schemeClr val="dk1"/>
                </a:solidFill>
              </a:rPr>
              <a:t>但是</a:t>
            </a:r>
            <a:r>
              <a:rPr lang="en-US" altLang="zh-CN" sz="2100" dirty="0">
                <a:solidFill>
                  <a:schemeClr val="dk1"/>
                </a:solidFill>
              </a:rPr>
              <a:t>PAPI</a:t>
            </a:r>
            <a:r>
              <a:rPr lang="zh-CN" altLang="zh-CN" sz="2100" dirty="0">
                <a:solidFill>
                  <a:schemeClr val="dk1"/>
                </a:solidFill>
              </a:rPr>
              <a:t>灯</a:t>
            </a:r>
            <a:r>
              <a:rPr lang="en-US" altLang="zh-CN" sz="2100" dirty="0">
                <a:solidFill>
                  <a:schemeClr val="dk1"/>
                </a:solidFill>
              </a:rPr>
              <a:t>3</a:t>
            </a:r>
            <a:r>
              <a:rPr lang="zh-CN" altLang="zh-CN" sz="2100" dirty="0">
                <a:solidFill>
                  <a:schemeClr val="dk1"/>
                </a:solidFill>
              </a:rPr>
              <a:t>白</a:t>
            </a:r>
            <a:r>
              <a:rPr lang="en-US" altLang="zh-CN" sz="2100" dirty="0">
                <a:solidFill>
                  <a:schemeClr val="dk1"/>
                </a:solidFill>
              </a:rPr>
              <a:t>1</a:t>
            </a:r>
            <a:r>
              <a:rPr lang="zh-CN" altLang="zh-CN" sz="2100" dirty="0">
                <a:solidFill>
                  <a:schemeClr val="dk1"/>
                </a:solidFill>
              </a:rPr>
              <a:t>红，目视偏高，容易造成下降率偏大，考虑到跑道</a:t>
            </a:r>
            <a:r>
              <a:rPr lang="en-US" altLang="zh-CN" sz="2100" dirty="0">
                <a:solidFill>
                  <a:schemeClr val="dk1"/>
                </a:solidFill>
              </a:rPr>
              <a:t>2600m</a:t>
            </a:r>
            <a:r>
              <a:rPr lang="zh-CN" altLang="zh-CN" sz="2100" dirty="0">
                <a:solidFill>
                  <a:schemeClr val="dk1"/>
                </a:solidFill>
              </a:rPr>
              <a:t>，</a:t>
            </a:r>
            <a:r>
              <a:rPr lang="en-US" altLang="zh-CN" sz="2100" dirty="0">
                <a:solidFill>
                  <a:schemeClr val="dk1"/>
                </a:solidFill>
              </a:rPr>
              <a:t>PF</a:t>
            </a:r>
            <a:r>
              <a:rPr lang="zh-CN" altLang="zh-CN" sz="2100" dirty="0">
                <a:solidFill>
                  <a:schemeClr val="dk1"/>
                </a:solidFill>
              </a:rPr>
              <a:t>下口令复飞。复飞后塔台报告</a:t>
            </a:r>
            <a:r>
              <a:rPr lang="en-US" altLang="zh-CN" sz="2100" dirty="0">
                <a:solidFill>
                  <a:schemeClr val="dk1"/>
                </a:solidFill>
              </a:rPr>
              <a:t>01</a:t>
            </a:r>
            <a:r>
              <a:rPr lang="zh-CN" altLang="zh-CN" sz="2100" dirty="0">
                <a:solidFill>
                  <a:schemeClr val="dk1"/>
                </a:solidFill>
              </a:rPr>
              <a:t>号盲降有小</a:t>
            </a:r>
            <a:r>
              <a:rPr lang="zh-CN" altLang="zh-CN" sz="2100" dirty="0" smtClean="0">
                <a:solidFill>
                  <a:schemeClr val="dk1"/>
                </a:solidFill>
              </a:rPr>
              <a:t>顺风</a:t>
            </a:r>
            <a:r>
              <a:rPr lang="zh-CN" altLang="en-US" sz="2100" dirty="0" smtClean="0">
                <a:solidFill>
                  <a:schemeClr val="dk1"/>
                </a:solidFill>
              </a:rPr>
              <a:t>，</a:t>
            </a:r>
            <a:r>
              <a:rPr lang="zh-CN" altLang="zh-CN" sz="2100" dirty="0">
                <a:solidFill>
                  <a:schemeClr val="dk1"/>
                </a:solidFill>
              </a:rPr>
              <a:t>机组决定再次尝试</a:t>
            </a:r>
            <a:r>
              <a:rPr lang="en-US" altLang="zh-CN" sz="2100" dirty="0">
                <a:solidFill>
                  <a:schemeClr val="dk1"/>
                </a:solidFill>
              </a:rPr>
              <a:t>RNP</a:t>
            </a:r>
            <a:r>
              <a:rPr lang="zh-CN" altLang="zh-CN" sz="2100" dirty="0">
                <a:solidFill>
                  <a:schemeClr val="dk1"/>
                </a:solidFill>
              </a:rPr>
              <a:t>进近</a:t>
            </a:r>
            <a:r>
              <a:rPr lang="zh-CN" altLang="en-US" sz="2100" dirty="0">
                <a:solidFill>
                  <a:schemeClr val="dk1"/>
                </a:solidFill>
              </a:rPr>
              <a:t>，</a:t>
            </a:r>
            <a:r>
              <a:rPr lang="zh-CN" altLang="zh-CN" sz="2100" dirty="0">
                <a:solidFill>
                  <a:schemeClr val="dk1"/>
                </a:solidFill>
              </a:rPr>
              <a:t>此次进近决断高</a:t>
            </a:r>
            <a:r>
              <a:rPr lang="en-US" altLang="zh-CN" sz="2100" dirty="0">
                <a:solidFill>
                  <a:schemeClr val="dk1"/>
                </a:solidFill>
              </a:rPr>
              <a:t>400ft</a:t>
            </a:r>
            <a:r>
              <a:rPr lang="zh-CN" altLang="zh-CN" sz="2100" dirty="0">
                <a:solidFill>
                  <a:schemeClr val="dk1"/>
                </a:solidFill>
              </a:rPr>
              <a:t>后出现三白一红</a:t>
            </a:r>
            <a:r>
              <a:rPr lang="zh-CN" altLang="en-US" sz="2100" dirty="0" smtClean="0">
                <a:solidFill>
                  <a:schemeClr val="dk1"/>
                </a:solidFill>
              </a:rPr>
              <a:t>，</a:t>
            </a:r>
            <a:r>
              <a:rPr lang="zh-CN" altLang="zh-CN" sz="2100" dirty="0">
                <a:solidFill>
                  <a:schemeClr val="dk1"/>
                </a:solidFill>
              </a:rPr>
              <a:t>目视偏高，</a:t>
            </a:r>
          </a:p>
          <a:p>
            <a:pPr algn="l"/>
            <a:endParaRPr lang="zh-CN" altLang="en-US" dirty="0"/>
          </a:p>
        </p:txBody>
      </p:sp>
      <p:cxnSp>
        <p:nvCxnSpPr>
          <p:cNvPr id="10" name="直接连接符 9"/>
          <p:cNvCxnSpPr/>
          <p:nvPr/>
        </p:nvCxnSpPr>
        <p:spPr>
          <a:xfrm>
            <a:off x="0" y="987574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flipV="1">
            <a:off x="0" y="4803998"/>
            <a:ext cx="9144000" cy="540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内容占位符 5" descr="src=http___tvax4.sinaimg.cn_crop.0.0.661.661.1024_a18d4dc7ly8fucmqu6cf0j20id0id76w.jpg&amp;refer=http___tvax4.sinaim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7494"/>
            <a:ext cx="1043608" cy="665609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699542"/>
            <a:ext cx="9144000" cy="4104233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1800" dirty="0">
                <a:solidFill>
                  <a:schemeClr val="dk1"/>
                </a:solidFill>
              </a:rPr>
              <a:t>     </a:t>
            </a:r>
            <a:r>
              <a:rPr lang="zh-CN" altLang="zh-CN" sz="1800" dirty="0">
                <a:solidFill>
                  <a:schemeClr val="dk1"/>
                </a:solidFill>
              </a:rPr>
              <a:t>且有四白的趋势。机组决定复飞。此时同公司</a:t>
            </a:r>
            <a:r>
              <a:rPr lang="en-US" altLang="zh-CN" sz="1800" dirty="0">
                <a:solidFill>
                  <a:schemeClr val="dk1"/>
                </a:solidFill>
              </a:rPr>
              <a:t>HU7131</a:t>
            </a:r>
            <a:r>
              <a:rPr lang="zh-CN" altLang="zh-CN" sz="1800" dirty="0">
                <a:solidFill>
                  <a:schemeClr val="dk1"/>
                </a:solidFill>
              </a:rPr>
              <a:t>申请尝试</a:t>
            </a:r>
            <a:r>
              <a:rPr lang="en-US" altLang="zh-CN" sz="1800" dirty="0">
                <a:solidFill>
                  <a:schemeClr val="dk1"/>
                </a:solidFill>
              </a:rPr>
              <a:t>01</a:t>
            </a:r>
            <a:r>
              <a:rPr lang="zh-CN" altLang="zh-CN" sz="1800" dirty="0">
                <a:solidFill>
                  <a:schemeClr val="dk1"/>
                </a:solidFill>
              </a:rPr>
              <a:t>号盲降，机组</a:t>
            </a:r>
            <a:r>
              <a:rPr lang="zh-CN" altLang="zh-CN" sz="1800" dirty="0" smtClean="0">
                <a:solidFill>
                  <a:schemeClr val="dk1"/>
                </a:solidFill>
              </a:rPr>
              <a:t>收到签派</a:t>
            </a:r>
            <a:r>
              <a:rPr lang="zh-CN" altLang="zh-CN" sz="1800" dirty="0">
                <a:solidFill>
                  <a:schemeClr val="dk1"/>
                </a:solidFill>
              </a:rPr>
              <a:t>信息</a:t>
            </a:r>
            <a:r>
              <a:rPr lang="en-US" altLang="zh-CN" sz="1800" dirty="0">
                <a:solidFill>
                  <a:schemeClr val="dk1"/>
                </a:solidFill>
              </a:rPr>
              <a:t>“</a:t>
            </a:r>
            <a:r>
              <a:rPr lang="zh-CN" altLang="zh-CN" sz="1800" dirty="0">
                <a:solidFill>
                  <a:schemeClr val="dk1"/>
                </a:solidFill>
              </a:rPr>
              <a:t>再尝试一次不行就去备降</a:t>
            </a:r>
            <a:r>
              <a:rPr lang="en-US" altLang="zh-CN" sz="1800" dirty="0">
                <a:solidFill>
                  <a:schemeClr val="dk1"/>
                </a:solidFill>
              </a:rPr>
              <a:t>”</a:t>
            </a:r>
            <a:r>
              <a:rPr lang="zh-CN" altLang="zh-CN" sz="1800" dirty="0">
                <a:solidFill>
                  <a:schemeClr val="dk1"/>
                </a:solidFill>
              </a:rPr>
              <a:t>。机组综合评估燃油充足，第一第二备降场航路天气适航，前机改</a:t>
            </a:r>
            <a:r>
              <a:rPr lang="en-US" altLang="zh-CN" sz="1800" dirty="0">
                <a:solidFill>
                  <a:schemeClr val="dk1"/>
                </a:solidFill>
              </a:rPr>
              <a:t>01</a:t>
            </a:r>
            <a:r>
              <a:rPr lang="zh-CN" altLang="zh-CN" sz="1800" dirty="0">
                <a:solidFill>
                  <a:schemeClr val="dk1"/>
                </a:solidFill>
              </a:rPr>
              <a:t>号盲降顺利落地后。机组决定用</a:t>
            </a:r>
            <a:r>
              <a:rPr lang="en-US" altLang="zh-CN" sz="1800" dirty="0">
                <a:solidFill>
                  <a:schemeClr val="dk1"/>
                </a:solidFill>
              </a:rPr>
              <a:t>01</a:t>
            </a:r>
            <a:r>
              <a:rPr lang="zh-CN" altLang="zh-CN" sz="1800" dirty="0">
                <a:solidFill>
                  <a:schemeClr val="dk1"/>
                </a:solidFill>
              </a:rPr>
              <a:t>号盲降落地。</a:t>
            </a:r>
            <a:endParaRPr lang="en-US" altLang="zh-CN" sz="1800" dirty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altLang="zh-CN" sz="1800" dirty="0">
                <a:solidFill>
                  <a:schemeClr val="dk1"/>
                </a:solidFill>
              </a:rPr>
              <a:t>QAR</a:t>
            </a:r>
            <a:r>
              <a:rPr lang="zh-CN" altLang="zh-CN" sz="1800" dirty="0">
                <a:solidFill>
                  <a:schemeClr val="dk1"/>
                </a:solidFill>
              </a:rPr>
              <a:t>数据分析</a:t>
            </a:r>
            <a:endParaRPr lang="en-US" altLang="zh-CN" sz="1800" dirty="0">
              <a:solidFill>
                <a:schemeClr val="dk1"/>
              </a:solidFill>
            </a:endParaRPr>
          </a:p>
          <a:p>
            <a:pPr fontAlgn="base"/>
            <a:r>
              <a:rPr lang="en-US" altLang="zh-CN" sz="1800" dirty="0">
                <a:solidFill>
                  <a:schemeClr val="dk1"/>
                </a:solidFill>
              </a:rPr>
              <a:t>1:10:57 </a:t>
            </a:r>
            <a:r>
              <a:rPr lang="zh-CN" altLang="zh-CN" sz="1800" dirty="0">
                <a:solidFill>
                  <a:schemeClr val="dk1"/>
                </a:solidFill>
              </a:rPr>
              <a:t>无线电高度</a:t>
            </a:r>
            <a:r>
              <a:rPr lang="en-US" altLang="zh-CN" sz="1800" dirty="0">
                <a:solidFill>
                  <a:schemeClr val="dk1"/>
                </a:solidFill>
              </a:rPr>
              <a:t>224</a:t>
            </a:r>
            <a:r>
              <a:rPr lang="zh-CN" altLang="zh-CN" sz="1900" dirty="0"/>
              <a:t>英尺，</a:t>
            </a:r>
            <a:r>
              <a:rPr lang="zh-CN" altLang="zh-CN" sz="1800" dirty="0">
                <a:solidFill>
                  <a:schemeClr val="dk1"/>
                </a:solidFill>
              </a:rPr>
              <a:t>出现了</a:t>
            </a:r>
            <a:r>
              <a:rPr lang="en-US" altLang="zh-CN" sz="1800" dirty="0" smtClean="0">
                <a:solidFill>
                  <a:schemeClr val="dk1"/>
                </a:solidFill>
              </a:rPr>
              <a:t>GLIDE SLOPE</a:t>
            </a:r>
            <a:r>
              <a:rPr lang="zh-CN" altLang="zh-CN" sz="1800" dirty="0">
                <a:solidFill>
                  <a:schemeClr val="dk1"/>
                </a:solidFill>
              </a:rPr>
              <a:t>语音警告，语音警告持续四秒。</a:t>
            </a:r>
          </a:p>
          <a:p>
            <a:pPr fontAlgn="base"/>
            <a:r>
              <a:rPr lang="en-US" altLang="zh-CN" sz="1800" dirty="0">
                <a:solidFill>
                  <a:schemeClr val="dk1"/>
                </a:solidFill>
              </a:rPr>
              <a:t>1:10:59 </a:t>
            </a:r>
            <a:r>
              <a:rPr lang="zh-CN" altLang="zh-CN" sz="1800" dirty="0">
                <a:solidFill>
                  <a:schemeClr val="dk1"/>
                </a:solidFill>
              </a:rPr>
              <a:t>机组按压</a:t>
            </a:r>
            <a:r>
              <a:rPr lang="en-US" altLang="zh-CN" sz="1800" dirty="0">
                <a:solidFill>
                  <a:schemeClr val="dk1"/>
                </a:solidFill>
              </a:rPr>
              <a:t>TO/GA</a:t>
            </a:r>
            <a:r>
              <a:rPr lang="zh-CN" altLang="zh-CN" sz="1800" dirty="0">
                <a:solidFill>
                  <a:schemeClr val="dk1"/>
                </a:solidFill>
              </a:rPr>
              <a:t>，开始复飞。</a:t>
            </a:r>
          </a:p>
          <a:p>
            <a:pPr fontAlgn="base"/>
            <a:r>
              <a:rPr lang="en-US" altLang="zh-CN" sz="1800" dirty="0">
                <a:solidFill>
                  <a:schemeClr val="dk1"/>
                </a:solidFill>
              </a:rPr>
              <a:t>1:11:11 </a:t>
            </a:r>
            <a:r>
              <a:rPr lang="zh-CN" altLang="zh-CN" sz="1800" dirty="0">
                <a:solidFill>
                  <a:schemeClr val="dk1"/>
                </a:solidFill>
              </a:rPr>
              <a:t>复飞推力调定，机组收襟翼</a:t>
            </a:r>
            <a:r>
              <a:rPr lang="en-US" altLang="zh-CN" sz="1800" dirty="0">
                <a:solidFill>
                  <a:schemeClr val="dk1"/>
                </a:solidFill>
              </a:rPr>
              <a:t>30</a:t>
            </a:r>
            <a:r>
              <a:rPr lang="zh-CN" altLang="zh-CN" sz="1800" dirty="0">
                <a:solidFill>
                  <a:schemeClr val="dk1"/>
                </a:solidFill>
              </a:rPr>
              <a:t>到</a:t>
            </a:r>
            <a:r>
              <a:rPr lang="en-US" altLang="zh-CN" sz="1800" dirty="0">
                <a:solidFill>
                  <a:schemeClr val="dk1"/>
                </a:solidFill>
              </a:rPr>
              <a:t>15</a:t>
            </a:r>
            <a:r>
              <a:rPr lang="zh-CN" altLang="zh-CN" sz="1800" dirty="0">
                <a:solidFill>
                  <a:schemeClr val="dk1"/>
                </a:solidFill>
              </a:rPr>
              <a:t>。</a:t>
            </a:r>
          </a:p>
          <a:p>
            <a:pPr fontAlgn="base"/>
            <a:r>
              <a:rPr lang="en-US" altLang="zh-CN" sz="1800" dirty="0">
                <a:solidFill>
                  <a:schemeClr val="dk1"/>
                </a:solidFill>
              </a:rPr>
              <a:t>1:11:16 </a:t>
            </a:r>
            <a:r>
              <a:rPr lang="zh-CN" altLang="zh-CN" sz="1800" dirty="0">
                <a:solidFill>
                  <a:schemeClr val="dk1"/>
                </a:solidFill>
              </a:rPr>
              <a:t>机组收轮。</a:t>
            </a:r>
          </a:p>
          <a:p>
            <a:pPr fontAlgn="base"/>
            <a:r>
              <a:rPr lang="zh-CN" altLang="zh-CN" sz="1800" dirty="0">
                <a:solidFill>
                  <a:schemeClr val="dk1"/>
                </a:solidFill>
              </a:rPr>
              <a:t>第一次复飞，飞机在复飞过程中最低下降到无线电高度</a:t>
            </a:r>
            <a:r>
              <a:rPr lang="en-US" altLang="zh-CN" sz="1800" dirty="0">
                <a:solidFill>
                  <a:schemeClr val="dk1"/>
                </a:solidFill>
              </a:rPr>
              <a:t>161</a:t>
            </a:r>
            <a:r>
              <a:rPr lang="zh-CN" altLang="zh-CN" sz="1800" dirty="0">
                <a:solidFill>
                  <a:schemeClr val="dk1"/>
                </a:solidFill>
              </a:rPr>
              <a:t>英尺，最大姿态</a:t>
            </a:r>
            <a:r>
              <a:rPr lang="en-US" altLang="zh-CN" sz="1800" dirty="0">
                <a:solidFill>
                  <a:schemeClr val="dk1"/>
                </a:solidFill>
              </a:rPr>
              <a:t>11.6</a:t>
            </a:r>
            <a:r>
              <a:rPr lang="zh-CN" altLang="zh-CN" sz="1800" dirty="0" smtClean="0">
                <a:solidFill>
                  <a:schemeClr val="dk1"/>
                </a:solidFill>
              </a:rPr>
              <a:t>度，</a:t>
            </a:r>
            <a:r>
              <a:rPr lang="zh-CN" altLang="zh-CN" sz="1800" dirty="0">
                <a:solidFill>
                  <a:schemeClr val="dk1"/>
                </a:solidFill>
              </a:rPr>
              <a:t>没有出现异常数据。</a:t>
            </a:r>
          </a:p>
          <a:p>
            <a:pPr>
              <a:buNone/>
            </a:pPr>
            <a:endParaRPr lang="zh-CN" altLang="en-US" sz="2000" dirty="0"/>
          </a:p>
        </p:txBody>
      </p:sp>
      <p:cxnSp>
        <p:nvCxnSpPr>
          <p:cNvPr id="5" name="直接连接符 4"/>
          <p:cNvCxnSpPr/>
          <p:nvPr/>
        </p:nvCxnSpPr>
        <p:spPr>
          <a:xfrm>
            <a:off x="0" y="483518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0" y="4876006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842963"/>
            <a:ext cx="9144000" cy="375126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fontAlgn="base"/>
            <a:endParaRPr lang="en-US" altLang="zh-CN" sz="1800" dirty="0" smtClean="0"/>
          </a:p>
          <a:p>
            <a:pPr fontAlgn="base"/>
            <a:r>
              <a:rPr lang="en-US" altLang="zh-CN" sz="1800" dirty="0"/>
              <a:t>1:18:22 </a:t>
            </a:r>
            <a:r>
              <a:rPr lang="zh-CN" altLang="zh-CN" sz="1800" dirty="0"/>
              <a:t>在无线电高度</a:t>
            </a:r>
            <a:r>
              <a:rPr lang="en-US" altLang="zh-CN" sz="1800" dirty="0"/>
              <a:t>191</a:t>
            </a:r>
            <a:r>
              <a:rPr lang="zh-CN" altLang="zh-CN" sz="1800" dirty="0"/>
              <a:t>英尺，机组按压</a:t>
            </a:r>
            <a:r>
              <a:rPr lang="en-US" altLang="zh-CN" sz="1800" dirty="0"/>
              <a:t>TO/GA</a:t>
            </a:r>
            <a:r>
              <a:rPr lang="zh-CN" altLang="zh-CN" sz="1800" dirty="0"/>
              <a:t>。</a:t>
            </a:r>
          </a:p>
          <a:p>
            <a:pPr fontAlgn="base"/>
            <a:r>
              <a:rPr lang="en-US" altLang="zh-CN" sz="1800" dirty="0"/>
              <a:t>1:18:29 </a:t>
            </a:r>
            <a:r>
              <a:rPr lang="zh-CN" altLang="zh-CN" sz="1800" dirty="0"/>
              <a:t>复飞推力调定，襟翼从</a:t>
            </a:r>
            <a:r>
              <a:rPr lang="en-US" altLang="zh-CN" sz="1800" dirty="0"/>
              <a:t>30</a:t>
            </a:r>
            <a:r>
              <a:rPr lang="zh-CN" altLang="zh-CN" sz="1800" dirty="0"/>
              <a:t>收到</a:t>
            </a:r>
            <a:r>
              <a:rPr lang="en-US" altLang="zh-CN" sz="1800" dirty="0"/>
              <a:t>15</a:t>
            </a:r>
            <a:r>
              <a:rPr lang="zh-CN" altLang="zh-CN" sz="1800" dirty="0"/>
              <a:t>。</a:t>
            </a:r>
          </a:p>
          <a:p>
            <a:pPr fontAlgn="base"/>
            <a:r>
              <a:rPr lang="en-US" altLang="zh-CN" sz="1800" dirty="0"/>
              <a:t>1:18:33 </a:t>
            </a:r>
            <a:r>
              <a:rPr lang="zh-CN" altLang="zh-CN" sz="1800" dirty="0"/>
              <a:t>收轮。</a:t>
            </a:r>
          </a:p>
          <a:p>
            <a:r>
              <a:rPr lang="zh-CN" altLang="zh-CN" sz="1800" dirty="0"/>
              <a:t>第二次复飞，飞机下降到无线电高度</a:t>
            </a:r>
            <a:r>
              <a:rPr lang="en-US" altLang="zh-CN" sz="1800" dirty="0"/>
              <a:t>161</a:t>
            </a:r>
            <a:r>
              <a:rPr lang="zh-CN" altLang="zh-CN" sz="1800" dirty="0" smtClean="0"/>
              <a:t>英尺，</a:t>
            </a:r>
            <a:r>
              <a:rPr lang="zh-CN" altLang="zh-CN" sz="1800" dirty="0"/>
              <a:t>没有出现异常数据</a:t>
            </a:r>
            <a:r>
              <a:rPr lang="zh-CN" altLang="en-US" sz="1800" dirty="0"/>
              <a:t>。</a:t>
            </a:r>
          </a:p>
          <a:p>
            <a:r>
              <a:rPr lang="zh-CN" altLang="zh-CN" sz="1800" dirty="0"/>
              <a:t>第二次复飞因为高温导致在</a:t>
            </a:r>
            <a:r>
              <a:rPr lang="en-US" altLang="zh-CN" sz="1800" dirty="0"/>
              <a:t>DDA</a:t>
            </a:r>
            <a:r>
              <a:rPr lang="zh-CN" altLang="zh-CN" sz="1800" dirty="0"/>
              <a:t>剖面偏高，机组评估</a:t>
            </a:r>
            <a:r>
              <a:rPr lang="en-US" altLang="zh-CN" sz="1800" dirty="0"/>
              <a:t>2600</a:t>
            </a:r>
            <a:r>
              <a:rPr lang="zh-CN" altLang="zh-CN" sz="1800" dirty="0"/>
              <a:t>米跑道，从安全角度出发，决策复飞，决策基本正确</a:t>
            </a:r>
            <a:r>
              <a:rPr lang="zh-CN" altLang="en-US" sz="1800" dirty="0"/>
              <a:t>。</a:t>
            </a:r>
            <a:r>
              <a:rPr lang="en-US" altLang="zh-CN" sz="1800" dirty="0"/>
              <a:t> </a:t>
            </a:r>
            <a:endParaRPr lang="en-US" altLang="zh-CN" sz="1800" dirty="0" smtClean="0"/>
          </a:p>
          <a:p>
            <a:r>
              <a:rPr lang="en-US" altLang="zh-CN" sz="1800" dirty="0" smtClean="0"/>
              <a:t> </a:t>
            </a:r>
            <a:r>
              <a:rPr lang="zh-CN" altLang="zh-CN" sz="1800" dirty="0"/>
              <a:t>机组综合评估，使用盲降做第三次进近决策正确</a:t>
            </a:r>
            <a:r>
              <a:rPr lang="zh-CN" altLang="zh-CN" sz="1900" dirty="0"/>
              <a:t>。</a:t>
            </a:r>
            <a:endParaRPr lang="zh-CN" altLang="en-US" sz="1900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519522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0" y="4840002"/>
            <a:ext cx="9144000" cy="5400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637580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/>
              <a:t>        成因及分析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0" y="987575"/>
            <a:ext cx="5292080" cy="352839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 fontAlgn="base">
              <a:buNone/>
            </a:pPr>
            <a:r>
              <a:rPr lang="zh-CN" altLang="en-US" sz="1900" dirty="0" smtClean="0"/>
              <a:t>      首先复习下</a:t>
            </a:r>
            <a:r>
              <a:rPr lang="en-US" altLang="zh-CN" sz="1900" dirty="0" smtClean="0"/>
              <a:t>GLIDE SLOPE</a:t>
            </a:r>
            <a:r>
              <a:rPr lang="zh-CN" altLang="en-US" sz="1900" dirty="0" smtClean="0"/>
              <a:t>警告的触发机制，该警告由飞机的</a:t>
            </a:r>
            <a:r>
              <a:rPr lang="en-US" altLang="zh-CN" sz="1900" dirty="0" smtClean="0"/>
              <a:t>GPWS(</a:t>
            </a:r>
            <a:r>
              <a:rPr lang="zh-CN" altLang="en-US" sz="1900" dirty="0" smtClean="0"/>
              <a:t>近地警告系统</a:t>
            </a:r>
            <a:r>
              <a:rPr lang="en-US" altLang="zh-CN" sz="1900" dirty="0" smtClean="0"/>
              <a:t>)</a:t>
            </a:r>
            <a:r>
              <a:rPr lang="zh-CN" altLang="en-US" sz="1900" dirty="0" smtClean="0"/>
              <a:t>提供，</a:t>
            </a:r>
            <a:r>
              <a:rPr lang="en-US" altLang="zh-CN" sz="1900" dirty="0" smtClean="0"/>
              <a:t> </a:t>
            </a:r>
            <a:r>
              <a:rPr lang="zh-CN" altLang="en-US" sz="1900" dirty="0" smtClean="0"/>
              <a:t>其工作的范围是</a:t>
            </a:r>
            <a:r>
              <a:rPr lang="zh-CN" altLang="en-US" sz="1900" dirty="0" smtClean="0">
                <a:solidFill>
                  <a:srgbClr val="FF0000"/>
                </a:solidFill>
              </a:rPr>
              <a:t>无线电高度</a:t>
            </a:r>
            <a:r>
              <a:rPr lang="en-US" altLang="zh-CN" sz="1900" dirty="0" smtClean="0">
                <a:solidFill>
                  <a:srgbClr val="FF0000"/>
                </a:solidFill>
              </a:rPr>
              <a:t>30-1000FT</a:t>
            </a:r>
            <a:r>
              <a:rPr lang="zh-CN" altLang="en-US" sz="1900" dirty="0" smtClean="0"/>
              <a:t>，当下滑道低于标准大约</a:t>
            </a:r>
            <a:r>
              <a:rPr lang="en-US" altLang="zh-CN" sz="1900" dirty="0" smtClean="0">
                <a:solidFill>
                  <a:srgbClr val="FF0000"/>
                </a:solidFill>
              </a:rPr>
              <a:t>1.3</a:t>
            </a:r>
            <a:r>
              <a:rPr lang="zh-CN" altLang="en-US" sz="1900" dirty="0" smtClean="0">
                <a:solidFill>
                  <a:srgbClr val="FF0000"/>
                </a:solidFill>
              </a:rPr>
              <a:t>个</a:t>
            </a:r>
            <a:r>
              <a:rPr lang="zh-CN" altLang="en-US" sz="1900" dirty="0" smtClean="0">
                <a:solidFill>
                  <a:srgbClr val="FF0000"/>
                </a:solidFill>
              </a:rPr>
              <a:t>点</a:t>
            </a:r>
            <a:r>
              <a:rPr lang="zh-CN" altLang="en-US" sz="1900" dirty="0" smtClean="0"/>
              <a:t>或以上</a:t>
            </a:r>
            <a:r>
              <a:rPr lang="zh-CN" altLang="en-US" sz="1900" dirty="0" smtClean="0"/>
              <a:t>时</a:t>
            </a:r>
            <a:r>
              <a:rPr lang="zh-CN" altLang="en-US" sz="1900" dirty="0" smtClean="0"/>
              <a:t>，触发“</a:t>
            </a:r>
            <a:r>
              <a:rPr lang="en-US" altLang="zh-CN" sz="1900" dirty="0" smtClean="0"/>
              <a:t>GLIDE SLOPE</a:t>
            </a:r>
            <a:r>
              <a:rPr lang="zh-CN" altLang="en-US" sz="1900" dirty="0" smtClean="0"/>
              <a:t>”“</a:t>
            </a:r>
            <a:r>
              <a:rPr lang="en-US" altLang="zh-CN" sz="1900" dirty="0" smtClean="0"/>
              <a:t>GLIDE SLOPE</a:t>
            </a:r>
            <a:r>
              <a:rPr lang="zh-CN" altLang="en-US" sz="1900" dirty="0" smtClean="0"/>
              <a:t>”语音告警，并随着</a:t>
            </a:r>
            <a:r>
              <a:rPr lang="zh-CN" altLang="en-US" sz="1900" dirty="0" smtClean="0">
                <a:solidFill>
                  <a:srgbClr val="FF0000"/>
                </a:solidFill>
              </a:rPr>
              <a:t>下滑轨迹的偏离增大音量和重复率增加</a:t>
            </a:r>
            <a:r>
              <a:rPr lang="zh-CN" altLang="en-US" sz="1900" dirty="0" smtClean="0"/>
              <a:t>。同时点亮</a:t>
            </a:r>
            <a:r>
              <a:rPr lang="en-US" altLang="zh-CN" sz="1900" dirty="0" smtClean="0"/>
              <a:t>BELOW G/S</a:t>
            </a:r>
            <a:r>
              <a:rPr lang="zh-CN" altLang="en-US" sz="1900" dirty="0" smtClean="0"/>
              <a:t>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algn="just" fontAlgn="base">
              <a:buNone/>
            </a:pPr>
            <a:r>
              <a:rPr lang="en-US" altLang="zh-CN" sz="1900" dirty="0" smtClean="0"/>
              <a:t>      GLIDE SLOPE</a:t>
            </a:r>
            <a:r>
              <a:rPr lang="zh-CN" altLang="en-US" sz="1900" dirty="0" smtClean="0"/>
              <a:t>警告在近地警告中的优先级顺序是</a:t>
            </a:r>
            <a:r>
              <a:rPr lang="en-US" altLang="zh-CN" sz="1900" dirty="0" smtClean="0"/>
              <a:t>15</a:t>
            </a:r>
            <a:endParaRPr lang="zh-CN" altLang="en-US" sz="1900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77155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0" y="4677984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内容占位符 5" descr="src=http___tvax4.sinaimg.cn_crop.0.0.661.661.1024_a18d4dc7ly8fucmqu6cf0j20id0id76w.jpg&amp;refer=http___tvax4.sinaim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665609"/>
          </a:xfrm>
          <a:prstGeom prst="rect">
            <a:avLst/>
          </a:prstGeom>
        </p:spPr>
      </p:pic>
      <p:pic>
        <p:nvPicPr>
          <p:cNvPr id="12" name="内容占位符 11" descr="IMG_0027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436096" y="915566"/>
            <a:ext cx="3071015" cy="3534643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4294967295"/>
          </p:nvPr>
        </p:nvSpPr>
        <p:spPr>
          <a:xfrm>
            <a:off x="0" y="483518"/>
            <a:ext cx="9144000" cy="411070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1800" dirty="0" smtClean="0"/>
              <a:t>也就是说</a:t>
            </a:r>
            <a:r>
              <a:rPr lang="zh-CN" altLang="en-US" sz="1800" dirty="0" smtClean="0"/>
              <a:t>，低于</a:t>
            </a:r>
            <a:r>
              <a:rPr lang="en-US" altLang="zh-CN" sz="1800" dirty="0" smtClean="0"/>
              <a:t>ILS</a:t>
            </a:r>
            <a:r>
              <a:rPr lang="zh-CN" altLang="en-US" sz="1800" dirty="0" smtClean="0"/>
              <a:t>、</a:t>
            </a:r>
            <a:r>
              <a:rPr lang="en-US" altLang="zh-CN" sz="1800" dirty="0" smtClean="0"/>
              <a:t>GLS</a:t>
            </a:r>
            <a:r>
              <a:rPr lang="zh-CN" altLang="en-US" sz="1800" dirty="0" smtClean="0"/>
              <a:t>下滑道或</a:t>
            </a:r>
            <a:r>
              <a:rPr lang="en-US" altLang="zh-CN" sz="1800" dirty="0" smtClean="0"/>
              <a:t>FMC</a:t>
            </a:r>
            <a:r>
              <a:rPr lang="zh-CN" altLang="en-US" sz="1800" dirty="0" smtClean="0"/>
              <a:t>生成的飞行轨迹角偏差过大时，会触发“</a:t>
            </a:r>
            <a:r>
              <a:rPr lang="en-US" altLang="zh-CN" sz="1800" dirty="0" smtClean="0"/>
              <a:t>GLIDE  SLOPE</a:t>
            </a:r>
            <a:r>
              <a:rPr lang="zh-CN" altLang="en-US" sz="1800" dirty="0" smtClean="0"/>
              <a:t>”</a:t>
            </a:r>
            <a:r>
              <a:rPr lang="zh-CN" altLang="en-US" sz="1800" dirty="0" smtClean="0"/>
              <a:t>警告</a:t>
            </a:r>
            <a:r>
              <a:rPr lang="en-US" altLang="zh-CN" sz="1800" dirty="0" smtClean="0"/>
              <a:t>,</a:t>
            </a:r>
            <a:r>
              <a:rPr lang="zh-CN" altLang="en-US" sz="1800" dirty="0" smtClean="0"/>
              <a:t>因而</a:t>
            </a:r>
            <a:r>
              <a:rPr lang="zh-CN" altLang="en-US" sz="1800" dirty="0" smtClean="0"/>
              <a:t>它不是</a:t>
            </a:r>
            <a:r>
              <a:rPr lang="en-US" altLang="zh-CN" sz="1800" dirty="0" smtClean="0"/>
              <a:t>ILS</a:t>
            </a:r>
            <a:r>
              <a:rPr lang="zh-CN" altLang="en-US" sz="1800" dirty="0" smtClean="0"/>
              <a:t>进近的专属警告。</a:t>
            </a:r>
            <a:endParaRPr lang="en-US" altLang="zh-CN" sz="1800" dirty="0" smtClean="0"/>
          </a:p>
          <a:p>
            <a:r>
              <a:rPr lang="zh-CN" altLang="en-US" sz="1800" dirty="0" smtClean="0"/>
              <a:t>下</a:t>
            </a:r>
            <a:r>
              <a:rPr lang="zh-CN" altLang="en-US" sz="1800" dirty="0" smtClean="0"/>
              <a:t>图是飞行机组使用手册当中波音的通告说明以及运行建议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endParaRPr lang="zh-CN" altLang="en-US" sz="1800" dirty="0"/>
          </a:p>
        </p:txBody>
      </p:sp>
      <p:cxnSp>
        <p:nvCxnSpPr>
          <p:cNvPr id="6" name="直接连接符 5"/>
          <p:cNvCxnSpPr/>
          <p:nvPr/>
        </p:nvCxnSpPr>
        <p:spPr>
          <a:xfrm>
            <a:off x="0" y="339502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0" y="4876006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图片 6" descr="无标题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707654"/>
            <a:ext cx="5904656" cy="27150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0" y="195486"/>
            <a:ext cx="9144000" cy="4814044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endParaRPr lang="zh-CN" altLang="en-US" dirty="0"/>
          </a:p>
        </p:txBody>
      </p:sp>
      <p:pic>
        <p:nvPicPr>
          <p:cNvPr id="9" name="内容占位符 8" descr="IMG_002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483518"/>
            <a:ext cx="4752527" cy="4464495"/>
          </a:xfrm>
        </p:spPr>
      </p:pic>
      <p:cxnSp>
        <p:nvCxnSpPr>
          <p:cNvPr id="8" name="直接连接符 7"/>
          <p:cNvCxnSpPr/>
          <p:nvPr/>
        </p:nvCxnSpPr>
        <p:spPr>
          <a:xfrm>
            <a:off x="0" y="195486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7624" y="205978"/>
            <a:ext cx="6696744" cy="4937522"/>
          </a:xfrm>
        </p:spPr>
        <p:txBody>
          <a:bodyPr>
            <a:normAutofit/>
          </a:bodyPr>
          <a:lstStyle/>
          <a:p>
            <a:endParaRPr lang="zh-CN" altLang="en-US" dirty="0"/>
          </a:p>
        </p:txBody>
      </p:sp>
      <p:pic>
        <p:nvPicPr>
          <p:cNvPr id="12" name="内容占位符 11" descr="IMG_002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23729" y="699542"/>
            <a:ext cx="4968552" cy="3894683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1630</Words>
  <Application>Microsoft Office PowerPoint</Application>
  <PresentationFormat>全屏显示(16:9)</PresentationFormat>
  <Paragraphs>72</Paragraphs>
  <Slides>17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关于非精密进近中GLIDE SLOPE语音告警的探究 </vt:lpstr>
      <vt:lpstr>    概述</vt:lpstr>
      <vt:lpstr>         案例回顾</vt:lpstr>
      <vt:lpstr>幻灯片 4</vt:lpstr>
      <vt:lpstr>幻灯片 5</vt:lpstr>
      <vt:lpstr>        成因及分析</vt:lpstr>
      <vt:lpstr>幻灯片 7</vt:lpstr>
      <vt:lpstr>幻灯片 8</vt:lpstr>
      <vt:lpstr>幻灯片 9</vt:lpstr>
      <vt:lpstr>幻灯片 10</vt:lpstr>
      <vt:lpstr>幻灯片 11</vt:lpstr>
      <vt:lpstr>             SOP 手册要求</vt:lpstr>
      <vt:lpstr>  垂直导航VNAV的非精密进近实施</vt:lpstr>
      <vt:lpstr>  使用垂直速率V/S的非精密进近</vt:lpstr>
      <vt:lpstr>       运行技巧</vt:lpstr>
      <vt:lpstr>   预防与措施</vt:lpstr>
      <vt:lpstr>幻灯片 17</vt:lpstr>
    </vt:vector>
  </TitlesOfParts>
  <Company>Sky123.Org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2021年6月13日HU7059(海口-荆州)航班GLIDESLOPE语音警告事件的调查</dc:title>
  <dc:creator>Sky123.Org</dc:creator>
  <cp:lastModifiedBy>Sky123.Org</cp:lastModifiedBy>
  <cp:revision>165</cp:revision>
  <dcterms:created xsi:type="dcterms:W3CDTF">2021-07-06T09:03:10Z</dcterms:created>
  <dcterms:modified xsi:type="dcterms:W3CDTF">2021-07-07T05:55:13Z</dcterms:modified>
</cp:coreProperties>
</file>